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55062" autoAdjust="0"/>
  </p:normalViewPr>
  <p:slideViewPr>
    <p:cSldViewPr>
      <p:cViewPr varScale="1">
        <p:scale>
          <a:sx n="105" d="100"/>
          <a:sy n="105" d="100"/>
        </p:scale>
        <p:origin x="-12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DF5E9-1D0B-454E-9989-E6AB324CF028}" type="datetimeFigureOut">
              <a:rPr lang="it-IT" smtClean="0"/>
              <a:t>26.08.14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DA4C5-6979-4A50-A23D-59BCB3B128F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9705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it-IT" smtClean="0"/>
              <a:t>In riferimento a quanto è stato esposto il sabato pomeriggio (storico azienda/filosofia aziendale/mission ecc.) oggi attraverso un’attenta analisi di mercato della cosmesi.</a:t>
            </a:r>
          </a:p>
        </p:txBody>
      </p:sp>
      <p:sp>
        <p:nvSpPr>
          <p:cNvPr id="6349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5CA478-285A-4BE9-8C67-7A3510F39076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For best results and a right consistency of the product, the dilution ratio is a measure of powder and 70 ml of oxidant.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The choice of the volumes is related to the degree of lightening that you want.</a:t>
            </a:r>
            <a:endParaRPr lang="it-IT" dirty="0" smtClean="0"/>
          </a:p>
        </p:txBody>
      </p:sp>
      <p:sp>
        <p:nvSpPr>
          <p:cNvPr id="15360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965473-5575-40C5-B59E-5D0E8B6EC113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095EA-FE6F-4862-A47D-E0A8A692DFAC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095EA-FE6F-4862-A47D-E0A8A692DFAC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F3925-70E7-4B98-A507-DDDB7689DDE8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5070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C7C7D5-D781-45ED-BF03-2FEF5F4D2FBC}" type="slidenum">
              <a:rPr lang="it-IT" smtClean="0"/>
              <a:pPr>
                <a:defRPr/>
              </a:pPr>
              <a:t>2</a:t>
            </a:fld>
            <a:endParaRPr lang="it-IT" smtClean="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4213"/>
            <a:ext cx="4573587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4988"/>
            <a:ext cx="503237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dirty="0" smtClean="0"/>
              <a:t>1- l’utilizzo del decolorante fino ad oggi rappresenta  il 4% del fatturato degli acquisti in SALONE. A che cosa e dovuta questa limitazione?</a:t>
            </a:r>
          </a:p>
          <a:p>
            <a:pPr eaLnBrk="1" hangingPunct="1"/>
            <a:r>
              <a:rPr lang="it-IT" dirty="0" smtClean="0"/>
              <a:t>2- la moda, le richieste del mercato, la velocizzazione del servizio hanno contribuito a far si che le trasformazioni totali di colore venissero evitate/trascurate optando per </a:t>
            </a:r>
            <a:r>
              <a:rPr lang="it-IT" dirty="0" err="1" smtClean="0"/>
              <a:t>meches</a:t>
            </a:r>
            <a:r>
              <a:rPr lang="it-IT" dirty="0" smtClean="0"/>
              <a:t> parziali, totali o piccoli lavori di schiaritura perdendo di vista l’importanza del servizio ed il business economico che ne consegue.</a:t>
            </a:r>
          </a:p>
          <a:p>
            <a:pPr eaLnBrk="1" hangingPunct="1"/>
            <a:r>
              <a:rPr lang="it-IT" dirty="0" smtClean="0"/>
              <a:t>3- sicuramente in questi anni nessuno ci ha aiutato a mantener vivo questo servizio e a fare in modo che ci  preoccupassimo  della conoscenza tecnica e dell’uso corretto di questi prodotti.</a:t>
            </a:r>
          </a:p>
          <a:p>
            <a:pPr eaLnBrk="1" hangingPunct="1"/>
            <a:endParaRPr lang="it-IT" dirty="0" smtClean="0"/>
          </a:p>
          <a:p>
            <a:pPr eaLnBrk="1" hangingPunct="1"/>
            <a:r>
              <a:rPr lang="it-IT" dirty="0" smtClean="0"/>
              <a:t>In questi 3 giorni insieme vorremmo intraprendere un percorso attraverso un metodo di lavoro  “ IL METODO G&amp;P ” e acquisire tutte le informazioni delle potenzialità dei prodotti decoloranti.</a:t>
            </a:r>
          </a:p>
          <a:p>
            <a:pPr eaLnBrk="1" hangingPunct="1"/>
            <a:endParaRPr lang="it-IT" dirty="0" smtClean="0"/>
          </a:p>
          <a:p>
            <a:pPr eaLnBrk="1" hangingPunct="1"/>
            <a:r>
              <a:rPr lang="it-IT" dirty="0" smtClean="0"/>
              <a:t>Cerchiamo di fare una mappa legata ai servizi possibili ed i vantaggi professionali che ne derivano.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A24143-0EE7-4F83-9FB5-73ABA13C2461}" type="slidenum">
              <a:rPr lang="it-IT" smtClean="0"/>
              <a:pPr/>
              <a:t>3</a:t>
            </a:fld>
            <a:endParaRPr lang="it-IT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127500"/>
            <a:ext cx="6599238" cy="4330700"/>
          </a:xfrm>
          <a:noFill/>
          <a:ln/>
        </p:spPr>
        <p:txBody>
          <a:bodyPr/>
          <a:lstStyle/>
          <a:p>
            <a:pPr lvl="1" algn="ctr" eaLnBrk="1" hangingPunct="1"/>
            <a:r>
              <a:rPr lang="it-IT" b="1" dirty="0" smtClean="0"/>
              <a:t>Commento al lucido 18</a:t>
            </a:r>
          </a:p>
          <a:p>
            <a:pPr algn="just" eaLnBrk="1" hangingPunct="1"/>
            <a:r>
              <a:rPr lang="it-IT" sz="1000" dirty="0"/>
              <a:t>Conoscere le caratteristiche e le potenzialità dei vari prodotti disponibili, può aiutarci nella scelta e facilitare il raggiungimento dell’obiettivo. Vediamo quali sono.</a:t>
            </a:r>
            <a:endParaRPr lang="it-IT" sz="1000" b="1" dirty="0"/>
          </a:p>
          <a:p>
            <a:pPr algn="just" eaLnBrk="1" hangingPunct="1"/>
            <a:r>
              <a:rPr lang="it-IT" sz="1000" b="1" dirty="0"/>
              <a:t>Crema in tubo:</a:t>
            </a:r>
            <a:r>
              <a:rPr lang="it-IT" sz="1000" dirty="0"/>
              <a:t> sostanza alcalinizzanti che ha la capacità di fare reagire l’ossigeno liberandolo e producendo così una ossidazione. In questo caso la forza schiarente è affidata ai soli volumi dell’ossidante.</a:t>
            </a:r>
          </a:p>
          <a:p>
            <a:pPr algn="just" eaLnBrk="1" hangingPunct="1"/>
            <a:r>
              <a:rPr lang="it-IT" sz="1000" b="1" dirty="0"/>
              <a:t>Pro:</a:t>
            </a:r>
            <a:r>
              <a:rPr lang="it-IT" sz="1000" dirty="0"/>
              <a:t> hanno il vantaggio di non sensibilizzare i capelli.</a:t>
            </a:r>
          </a:p>
          <a:p>
            <a:pPr algn="just" eaLnBrk="1" hangingPunct="1"/>
            <a:r>
              <a:rPr lang="it-IT" sz="1000" b="1" dirty="0"/>
              <a:t>Polveri:</a:t>
            </a:r>
            <a:r>
              <a:rPr lang="it-IT" sz="1000" dirty="0"/>
              <a:t> sono una miscela di vari componenti, alcuni dei quali inerti, altri con compiti di trasporto e di aderenza perché il prodotto possa svolgere la sua funzione a contatto con il capello, altri emulsionanti sono inseriti per evitare la essiccazione del prodotto. Il principio attivo di questi prodotti è costituito dai persolfati, sostanza di sintesi dall’aspetto cristallino contenente ossigeno attivo. Queste sostanze miscelate con soluzione di perossido (acqua ossigenata) e in soluzioni a pH alcalino sono in grado di sviluppare notevoli quantità di ossigeno. In questo caso l’ossidazione è realizzata dall’ossigeno del perossido e dalla decomposizione dei persolfati che liberano ossigeno.</a:t>
            </a:r>
          </a:p>
          <a:p>
            <a:pPr algn="just" eaLnBrk="1" hangingPunct="1"/>
            <a:r>
              <a:rPr lang="it-IT" sz="1000" b="1" dirty="0"/>
              <a:t>Pro:</a:t>
            </a:r>
            <a:r>
              <a:rPr lang="it-IT" sz="1000" dirty="0"/>
              <a:t> notevole attività schiarente.</a:t>
            </a:r>
          </a:p>
          <a:p>
            <a:pPr algn="just" eaLnBrk="1" hangingPunct="1"/>
            <a:r>
              <a:rPr lang="it-IT" sz="1000" b="1" dirty="0"/>
              <a:t>Contro:</a:t>
            </a:r>
            <a:r>
              <a:rPr lang="it-IT" sz="1000" dirty="0"/>
              <a:t> più sensibilizzanti degli oli e disidratanti per cute e capello.</a:t>
            </a:r>
          </a:p>
          <a:p>
            <a:pPr algn="just" eaLnBrk="1" hangingPunct="1"/>
            <a:r>
              <a:rPr lang="it-IT" sz="1000" b="1" dirty="0"/>
              <a:t>Crema:</a:t>
            </a:r>
            <a:r>
              <a:rPr lang="it-IT" sz="1000" dirty="0"/>
              <a:t> Anche in questo prodotto il principio attivo schiarente è costituito dai persolfati. Inoltre contengono emulsionanti e sostanze </a:t>
            </a:r>
            <a:r>
              <a:rPr lang="it-IT" sz="1000" dirty="0" err="1"/>
              <a:t>lipofile</a:t>
            </a:r>
            <a:r>
              <a:rPr lang="it-IT" sz="1000" dirty="0"/>
              <a:t> (oli, e grassi con funzione emolliente) che per la loro affinità con la fibra del capello aderiscono più facilmente e favoriscono la penetrazione del principio attivo rendendo questo prodotto più efficiente.</a:t>
            </a:r>
          </a:p>
          <a:p>
            <a:pPr algn="just" eaLnBrk="1" hangingPunct="1"/>
            <a:r>
              <a:rPr lang="it-IT" sz="1000" b="1" dirty="0"/>
              <a:t>Pro:</a:t>
            </a:r>
            <a:r>
              <a:rPr lang="it-IT" sz="1000" dirty="0"/>
              <a:t> Queste caratteristiche consentono al prodotto di sviluppare un’azione più efficace con minor concentrazione di persolfati e titoli di acqua ossigenata più bassi, a tutto vantaggio della integrità del capello e della cute.</a:t>
            </a:r>
          </a:p>
          <a:p>
            <a:pPr algn="just" eaLnBrk="1" hangingPunct="1"/>
            <a:r>
              <a:rPr lang="it-IT" sz="1000" b="1" dirty="0"/>
              <a:t>Contro:</a:t>
            </a:r>
            <a:r>
              <a:rPr lang="it-IT" sz="1000" dirty="0"/>
              <a:t> nel paragone con altri tipi di prodotto, le prestazioni di questo non presentano nessun contro, anzi risultano essere notevolmente superiori.</a:t>
            </a:r>
            <a:endParaRPr lang="it-IT" dirty="0" smtClean="0"/>
          </a:p>
          <a:p>
            <a:pPr algn="ctr" eaLnBrk="1" hangingPunct="1"/>
            <a:r>
              <a:rPr lang="it-IT" b="1" dirty="0" smtClean="0"/>
              <a:t>Introduzione al lucido:</a:t>
            </a:r>
            <a:endParaRPr lang="it-IT" dirty="0" smtClean="0"/>
          </a:p>
          <a:p>
            <a:pPr algn="just" eaLnBrk="1" hangingPunct="1"/>
            <a:r>
              <a:rPr lang="it-IT" dirty="0" smtClean="0"/>
              <a:t>Conosciuti i prodotti, vediamo quali sono i meccanismi di azione che determinano la schiaritura.</a:t>
            </a:r>
          </a:p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mtClean="0"/>
              <a:t>Soddisfazione del cliente: </a:t>
            </a:r>
          </a:p>
          <a:p>
            <a:pPr eaLnBrk="1" hangingPunct="1"/>
            <a:r>
              <a:rPr lang="it-IT" smtClean="0"/>
              <a:t>Capelli sani</a:t>
            </a:r>
          </a:p>
          <a:p>
            <a:pPr eaLnBrk="1" hangingPunct="1"/>
            <a:r>
              <a:rPr lang="it-IT" smtClean="0"/>
              <a:t>Capelli lucidi</a:t>
            </a:r>
          </a:p>
          <a:p>
            <a:pPr eaLnBrk="1" hangingPunct="1"/>
            <a:r>
              <a:rPr lang="it-IT" smtClean="0"/>
              <a:t>Setosi</a:t>
            </a:r>
          </a:p>
          <a:p>
            <a:pPr eaLnBrk="1" hangingPunct="1"/>
            <a:r>
              <a:rPr lang="it-IT" smtClean="0"/>
              <a:t>Che la forma rimanga il più a lungo possibile.</a:t>
            </a:r>
          </a:p>
          <a:p>
            <a:pPr eaLnBrk="1" hangingPunct="1"/>
            <a:endParaRPr lang="it-IT" smtClean="0"/>
          </a:p>
        </p:txBody>
      </p:sp>
      <p:sp>
        <p:nvSpPr>
          <p:cNvPr id="96260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7E2D6B-63E2-4B55-8AFE-7EB137D30AA6}" type="slidenum">
              <a:rPr lang="it-IT" smtClean="0"/>
              <a:pPr>
                <a:defRPr/>
              </a:pPr>
              <a:t>4</a:t>
            </a:fld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mtClean="0"/>
              <a:t>La frequenza delle applicazioni colore porta a volte degli insuccessi.</a:t>
            </a:r>
          </a:p>
          <a:p>
            <a:pPr eaLnBrk="1" hangingPunct="1"/>
            <a:endParaRPr lang="it-IT" smtClean="0"/>
          </a:p>
          <a:p>
            <a:pPr eaLnBrk="1" hangingPunct="1"/>
            <a:r>
              <a:rPr lang="it-IT" smtClean="0"/>
              <a:t>Gli effetti sui capelli sono viraggi di riflessi, incupimenti, non uniformità del colore, mancanza di riflesso.</a:t>
            </a:r>
          </a:p>
          <a:p>
            <a:pPr eaLnBrk="1" hangingPunct="1"/>
            <a:endParaRPr lang="it-IT" smtClean="0"/>
          </a:p>
          <a:p>
            <a:pPr eaLnBrk="1" hangingPunct="1"/>
            <a:r>
              <a:rPr lang="it-IT" smtClean="0"/>
              <a:t>La necessità di risolvere e rendere più semplice per il parrucchiere il successo in questi casi, ha portato all’evidenza la necessità di un servizio preliminare che permette al capello di rimanere integro nella struttura e di esaltare al massimo la bellezza del colore. </a:t>
            </a:r>
          </a:p>
          <a:p>
            <a:pPr eaLnBrk="1" hangingPunct="1"/>
            <a:endParaRPr lang="it-IT" smtClean="0"/>
          </a:p>
        </p:txBody>
      </p:sp>
      <p:sp>
        <p:nvSpPr>
          <p:cNvPr id="98308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D3A20C-31C0-44D0-BD2E-D83745A78C4B}" type="slidenum">
              <a:rPr lang="it-IT" smtClean="0"/>
              <a:pPr>
                <a:defRPr/>
              </a:pPr>
              <a:t>5</a:t>
            </a:fld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3B01-B67F-4060-94B3-2A3EC58B8791}" type="datetimeFigureOut">
              <a:rPr lang="it-IT" smtClean="0"/>
              <a:t>26.08.14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F746-C44D-40AF-9B01-A5BF593C78D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366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3B01-B67F-4060-94B3-2A3EC58B8791}" type="datetimeFigureOut">
              <a:rPr lang="it-IT" smtClean="0"/>
              <a:t>26.08.14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F746-C44D-40AF-9B01-A5BF593C78D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0971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3B01-B67F-4060-94B3-2A3EC58B8791}" type="datetimeFigureOut">
              <a:rPr lang="it-IT" smtClean="0"/>
              <a:t>26.08.14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F746-C44D-40AF-9B01-A5BF593C78D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1842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3B01-B67F-4060-94B3-2A3EC58B8791}" type="datetimeFigureOut">
              <a:rPr lang="it-IT" smtClean="0"/>
              <a:t>26.08.14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F746-C44D-40AF-9B01-A5BF593C78D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5055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3B01-B67F-4060-94B3-2A3EC58B8791}" type="datetimeFigureOut">
              <a:rPr lang="it-IT" smtClean="0"/>
              <a:t>26.08.14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F746-C44D-40AF-9B01-A5BF593C78D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9476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3B01-B67F-4060-94B3-2A3EC58B8791}" type="datetimeFigureOut">
              <a:rPr lang="it-IT" smtClean="0"/>
              <a:t>26.08.14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F746-C44D-40AF-9B01-A5BF593C78D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5236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3B01-B67F-4060-94B3-2A3EC58B8791}" type="datetimeFigureOut">
              <a:rPr lang="it-IT" smtClean="0"/>
              <a:t>26.08.14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F746-C44D-40AF-9B01-A5BF593C78D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0366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3B01-B67F-4060-94B3-2A3EC58B8791}" type="datetimeFigureOut">
              <a:rPr lang="it-IT" smtClean="0"/>
              <a:t>26.08.14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F746-C44D-40AF-9B01-A5BF593C78D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777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3B01-B67F-4060-94B3-2A3EC58B8791}" type="datetimeFigureOut">
              <a:rPr lang="it-IT" smtClean="0"/>
              <a:t>26.08.14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F746-C44D-40AF-9B01-A5BF593C78D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807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3B01-B67F-4060-94B3-2A3EC58B8791}" type="datetimeFigureOut">
              <a:rPr lang="it-IT" smtClean="0"/>
              <a:t>26.08.14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F746-C44D-40AF-9B01-A5BF593C78D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14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3B01-B67F-4060-94B3-2A3EC58B8791}" type="datetimeFigureOut">
              <a:rPr lang="it-IT" smtClean="0"/>
              <a:t>26.08.14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F746-C44D-40AF-9B01-A5BF593C78D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017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C3B01-B67F-4060-94B3-2A3EC58B8791}" type="datetimeFigureOut">
              <a:rPr lang="it-IT" smtClean="0"/>
              <a:t>26.08.14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8F746-C44D-40AF-9B01-A5BF593C78D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783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image" Target="../media/image16.jpeg"/><Relationship Id="rId5" Type="http://schemas.openxmlformats.org/officeDocument/2006/relationships/image" Target="../media/image2.png"/><Relationship Id="rId6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2.png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2.pn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1.wmf"/><Relationship Id="rId5" Type="http://schemas.openxmlformats.org/officeDocument/2006/relationships/image" Target="../media/image12.wmf"/><Relationship Id="rId6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logoGP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3665" y="1326254"/>
            <a:ext cx="7488237" cy="356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173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ChangeArrowheads="1"/>
          </p:cNvSpPr>
          <p:nvPr/>
        </p:nvSpPr>
        <p:spPr bwMode="auto">
          <a:xfrm>
            <a:off x="3563888" y="2514873"/>
            <a:ext cx="5410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00000"/>
              </a:lnSpc>
              <a:spcBef>
                <a:spcPct val="0"/>
              </a:spcBef>
            </a:pPr>
            <a:r>
              <a:rPr lang="it-IT" sz="2400" b="1" dirty="0" err="1" smtClean="0">
                <a:solidFill>
                  <a:srgbClr val="000000"/>
                </a:solidFill>
              </a:rPr>
              <a:t>Navrací</a:t>
            </a:r>
            <a:r>
              <a:rPr lang="it-IT" sz="2400" b="1" dirty="0" smtClean="0">
                <a:solidFill>
                  <a:srgbClr val="000000"/>
                </a:solidFill>
              </a:rPr>
              <a:t> </a:t>
            </a:r>
            <a:r>
              <a:rPr lang="it-IT" sz="2400" b="1" dirty="0" err="1" smtClean="0">
                <a:solidFill>
                  <a:srgbClr val="000000"/>
                </a:solidFill>
              </a:rPr>
              <a:t>barvě</a:t>
            </a:r>
            <a:r>
              <a:rPr lang="it-IT" sz="2400" b="1" dirty="0" smtClean="0">
                <a:solidFill>
                  <a:srgbClr val="000000"/>
                </a:solidFill>
              </a:rPr>
              <a:t> </a:t>
            </a:r>
            <a:r>
              <a:rPr lang="it-IT" sz="2400" b="1" dirty="0" err="1" smtClean="0">
                <a:solidFill>
                  <a:srgbClr val="000000"/>
                </a:solidFill>
              </a:rPr>
              <a:t>zpět</a:t>
            </a:r>
            <a:r>
              <a:rPr lang="it-IT" sz="2400" b="1" dirty="0" smtClean="0">
                <a:solidFill>
                  <a:srgbClr val="000000"/>
                </a:solidFill>
              </a:rPr>
              <a:t> </a:t>
            </a:r>
            <a:r>
              <a:rPr lang="it-IT" sz="2400" b="1" dirty="0" err="1" smtClean="0">
                <a:solidFill>
                  <a:srgbClr val="000000"/>
                </a:solidFill>
              </a:rPr>
              <a:t>její</a:t>
            </a:r>
            <a:r>
              <a:rPr lang="it-IT" sz="2400" b="1" dirty="0" smtClean="0">
                <a:solidFill>
                  <a:srgbClr val="000000"/>
                </a:solidFill>
              </a:rPr>
              <a:t> </a:t>
            </a:r>
            <a:r>
              <a:rPr lang="it-IT" sz="2400" b="1" dirty="0" err="1" smtClean="0">
                <a:solidFill>
                  <a:srgbClr val="000000"/>
                </a:solidFill>
              </a:rPr>
              <a:t>původní</a:t>
            </a:r>
            <a:r>
              <a:rPr lang="it-IT" sz="2400" b="1" dirty="0" smtClean="0">
                <a:solidFill>
                  <a:srgbClr val="000000"/>
                </a:solidFill>
              </a:rPr>
              <a:t> </a:t>
            </a:r>
            <a:r>
              <a:rPr lang="it-IT" sz="2400" b="1" dirty="0" err="1" smtClean="0">
                <a:solidFill>
                  <a:srgbClr val="000000"/>
                </a:solidFill>
              </a:rPr>
              <a:t>krásu</a:t>
            </a:r>
            <a:r>
              <a:rPr lang="it-IT" sz="2400" b="1" dirty="0" smtClean="0">
                <a:solidFill>
                  <a:srgbClr val="000000"/>
                </a:solidFill>
              </a:rPr>
              <a:t>, </a:t>
            </a:r>
            <a:r>
              <a:rPr lang="it-IT" sz="2400" b="1" dirty="0" err="1" smtClean="0">
                <a:solidFill>
                  <a:srgbClr val="000000"/>
                </a:solidFill>
              </a:rPr>
              <a:t>částečně</a:t>
            </a:r>
            <a:r>
              <a:rPr lang="it-IT" sz="2400" b="1" dirty="0" smtClean="0">
                <a:solidFill>
                  <a:srgbClr val="000000"/>
                </a:solidFill>
              </a:rPr>
              <a:t> </a:t>
            </a:r>
            <a:r>
              <a:rPr lang="it-IT" sz="2400" b="1" dirty="0" err="1" smtClean="0">
                <a:solidFill>
                  <a:srgbClr val="000000"/>
                </a:solidFill>
              </a:rPr>
              <a:t>odstraní</a:t>
            </a:r>
            <a:r>
              <a:rPr lang="it-IT" sz="2400" b="1" dirty="0" smtClean="0">
                <a:solidFill>
                  <a:srgbClr val="000000"/>
                </a:solidFill>
              </a:rPr>
              <a:t> </a:t>
            </a:r>
            <a:r>
              <a:rPr lang="it-IT" sz="2400" b="1" dirty="0" err="1" smtClean="0">
                <a:solidFill>
                  <a:srgbClr val="000000"/>
                </a:solidFill>
              </a:rPr>
              <a:t>intenzitu</a:t>
            </a:r>
            <a:r>
              <a:rPr lang="it-IT" sz="2400" b="1" dirty="0" smtClean="0">
                <a:solidFill>
                  <a:srgbClr val="000000"/>
                </a:solidFill>
              </a:rPr>
              <a:t> </a:t>
            </a:r>
            <a:r>
              <a:rPr lang="it-IT" sz="2400" b="1" dirty="0" err="1" smtClean="0">
                <a:solidFill>
                  <a:srgbClr val="000000"/>
                </a:solidFill>
              </a:rPr>
              <a:t>barvy</a:t>
            </a:r>
            <a:r>
              <a:rPr lang="it-IT" sz="2400" b="1" dirty="0" smtClean="0">
                <a:solidFill>
                  <a:srgbClr val="000000"/>
                </a:solidFill>
              </a:rPr>
              <a:t>. </a:t>
            </a:r>
            <a:endParaRPr lang="it-IT" sz="2400" b="1" dirty="0">
              <a:solidFill>
                <a:srgbClr val="000000"/>
              </a:solidFill>
            </a:endParaRPr>
          </a:p>
        </p:txBody>
      </p:sp>
      <p:sp>
        <p:nvSpPr>
          <p:cNvPr id="215043" name="Rectangle 3"/>
          <p:cNvSpPr>
            <a:spLocks noChangeArrowheads="1"/>
          </p:cNvSpPr>
          <p:nvPr/>
        </p:nvSpPr>
        <p:spPr bwMode="auto">
          <a:xfrm>
            <a:off x="3597226" y="2060848"/>
            <a:ext cx="34547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it-IT" sz="2800" b="1">
                <a:solidFill>
                  <a:srgbClr val="CC0000"/>
                </a:solidFill>
              </a:rPr>
              <a:t> </a:t>
            </a:r>
            <a:r>
              <a:rPr lang="it-IT" sz="2800" b="1" smtClean="0">
                <a:solidFill>
                  <a:srgbClr val="CC0000"/>
                </a:solidFill>
              </a:rPr>
              <a:t>ČÁSTEČNÁ KOREKCE</a:t>
            </a:r>
            <a:endParaRPr lang="it-IT" sz="2800" b="1" dirty="0">
              <a:solidFill>
                <a:srgbClr val="CC0000"/>
              </a:solidFill>
            </a:endParaRPr>
          </a:p>
        </p:txBody>
      </p:sp>
      <p:sp>
        <p:nvSpPr>
          <p:cNvPr id="215044" name="Rectangle 4"/>
          <p:cNvSpPr>
            <a:spLocks noChangeArrowheads="1"/>
          </p:cNvSpPr>
          <p:nvPr/>
        </p:nvSpPr>
        <p:spPr bwMode="auto">
          <a:xfrm>
            <a:off x="390525" y="4033763"/>
            <a:ext cx="28648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it-IT" sz="2800" b="1" dirty="0">
                <a:solidFill>
                  <a:srgbClr val="CC0000"/>
                </a:solidFill>
              </a:rPr>
              <a:t> </a:t>
            </a:r>
            <a:r>
              <a:rPr lang="it-IT" sz="2800" b="1" dirty="0" err="1" smtClean="0">
                <a:solidFill>
                  <a:srgbClr val="CC0000"/>
                </a:solidFill>
              </a:rPr>
              <a:t>Celková</a:t>
            </a:r>
            <a:r>
              <a:rPr lang="it-IT" sz="2800" b="1" dirty="0" smtClean="0">
                <a:solidFill>
                  <a:srgbClr val="CC0000"/>
                </a:solidFill>
              </a:rPr>
              <a:t> </a:t>
            </a:r>
            <a:r>
              <a:rPr lang="it-IT" sz="2800" b="1" dirty="0" err="1" smtClean="0">
                <a:solidFill>
                  <a:srgbClr val="CC0000"/>
                </a:solidFill>
              </a:rPr>
              <a:t>korekce</a:t>
            </a:r>
            <a:endParaRPr lang="it-IT" sz="2800" b="1" dirty="0">
              <a:solidFill>
                <a:srgbClr val="CC0000"/>
              </a:solidFill>
            </a:endParaRPr>
          </a:p>
        </p:txBody>
      </p:sp>
      <p:sp>
        <p:nvSpPr>
          <p:cNvPr id="215045" name="Rectangle 5"/>
          <p:cNvSpPr>
            <a:spLocks noChangeArrowheads="1"/>
          </p:cNvSpPr>
          <p:nvPr/>
        </p:nvSpPr>
        <p:spPr bwMode="auto">
          <a:xfrm>
            <a:off x="373063" y="4430638"/>
            <a:ext cx="4343400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00000"/>
              </a:lnSpc>
              <a:spcBef>
                <a:spcPct val="0"/>
              </a:spcBef>
            </a:pPr>
            <a:r>
              <a:rPr lang="it-IT" sz="2400" b="1" dirty="0" err="1" smtClean="0"/>
              <a:t>Celkově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odstraní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kosmetickou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barvu</a:t>
            </a:r>
            <a:r>
              <a:rPr lang="it-IT" sz="2400" b="1" dirty="0" smtClean="0"/>
              <a:t> a </a:t>
            </a:r>
            <a:r>
              <a:rPr lang="it-IT" sz="2400" b="1" dirty="0" err="1" smtClean="0"/>
              <a:t>tím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umožní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aaplikaci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nového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odstínu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barvy</a:t>
            </a:r>
            <a:r>
              <a:rPr lang="it-IT" sz="2400" b="1" dirty="0" smtClean="0"/>
              <a:t>.</a:t>
            </a:r>
            <a:endParaRPr lang="it-IT" sz="2400" b="1" dirty="0">
              <a:solidFill>
                <a:srgbClr val="000000"/>
              </a:solidFill>
            </a:endParaRPr>
          </a:p>
        </p:txBody>
      </p:sp>
      <p:sp>
        <p:nvSpPr>
          <p:cNvPr id="215049" name="Rectangle 9"/>
          <p:cNvSpPr>
            <a:spLocks noChangeArrowheads="1"/>
          </p:cNvSpPr>
          <p:nvPr/>
        </p:nvSpPr>
        <p:spPr bwMode="auto">
          <a:xfrm>
            <a:off x="632009" y="434975"/>
            <a:ext cx="7868886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it-IT" sz="4400" dirty="0" smtClean="0">
                <a:latin typeface="Arial" charset="0"/>
              </a:rPr>
              <a:t>SERVIS</a:t>
            </a:r>
            <a:r>
              <a:rPr lang="it-IT" sz="3200" dirty="0" smtClean="0">
                <a:solidFill>
                  <a:srgbClr val="FF6600"/>
                </a:solidFill>
                <a:latin typeface="Arial" charset="0"/>
              </a:rPr>
              <a:t> </a:t>
            </a:r>
            <a:r>
              <a:rPr lang="it-IT" sz="3600" b="1" dirty="0" smtClean="0">
                <a:solidFill>
                  <a:srgbClr val="FF6600"/>
                </a:solidFill>
                <a:latin typeface="Arial" charset="0"/>
              </a:rPr>
              <a:t>VIACOLORE</a:t>
            </a:r>
            <a:r>
              <a:rPr lang="it-IT" sz="2800" b="1" dirty="0" smtClean="0">
                <a:solidFill>
                  <a:srgbClr val="FF6600"/>
                </a:solidFill>
                <a:latin typeface="Arial" charset="0"/>
              </a:rPr>
              <a:t> </a:t>
            </a:r>
            <a:r>
              <a:rPr lang="it-IT" sz="4400" dirty="0" err="1" smtClean="0">
                <a:latin typeface="Arial" charset="0"/>
              </a:rPr>
              <a:t>odstranění</a:t>
            </a:r>
            <a:r>
              <a:rPr lang="it-IT" sz="4400" dirty="0" smtClean="0">
                <a:latin typeface="Arial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it-IT" sz="4400" dirty="0" err="1" smtClean="0">
                <a:latin typeface="Arial" charset="0"/>
              </a:rPr>
              <a:t>umělých</a:t>
            </a:r>
            <a:r>
              <a:rPr lang="it-IT" sz="2800" b="1" dirty="0" smtClean="0">
                <a:solidFill>
                  <a:srgbClr val="FF6600"/>
                </a:solidFill>
                <a:latin typeface="Arial" charset="0"/>
              </a:rPr>
              <a:t> </a:t>
            </a:r>
            <a:r>
              <a:rPr lang="it-IT" sz="2800" b="1" dirty="0" err="1" smtClean="0">
                <a:solidFill>
                  <a:srgbClr val="FF6600"/>
                </a:solidFill>
                <a:latin typeface="Arial" charset="0"/>
              </a:rPr>
              <a:t>pigmentů</a:t>
            </a:r>
            <a:endParaRPr lang="it-IT" sz="2800" b="1" dirty="0">
              <a:solidFill>
                <a:srgbClr val="FF66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28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15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15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2" grpId="0" build="p" autoUpdateAnimBg="0" advAuto="0"/>
      <p:bldP spid="215043" grpId="0" autoUpdateAnimBg="0"/>
      <p:bldP spid="215044" grpId="0" autoUpdateAnimBg="0"/>
      <p:bldP spid="215045" grpId="0" build="p" autoUpdateAnimBg="0" advAuto="0"/>
      <p:bldP spid="2150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ChangeArrowheads="1"/>
          </p:cNvSpPr>
          <p:nvPr/>
        </p:nvSpPr>
        <p:spPr bwMode="auto">
          <a:xfrm>
            <a:off x="251520" y="4769276"/>
            <a:ext cx="8640960" cy="769441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endParaRPr lang="it-IT" sz="2200" b="1" dirty="0">
              <a:solidFill>
                <a:schemeClr val="bg1"/>
              </a:solidFill>
              <a:latin typeface="Arial" charset="0"/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it-IT" sz="2200" b="1" dirty="0" smtClean="0">
                <a:solidFill>
                  <a:schemeClr val="bg1"/>
                </a:solidFill>
                <a:latin typeface="Arial" charset="0"/>
              </a:rPr>
              <a:t>VŽDY SMÍCHEJTE FÁZY 1 </a:t>
            </a:r>
            <a:r>
              <a:rPr lang="it-IT" sz="2200" b="1" dirty="0" err="1" smtClean="0">
                <a:solidFill>
                  <a:schemeClr val="bg1"/>
                </a:solidFill>
                <a:latin typeface="Arial" charset="0"/>
              </a:rPr>
              <a:t>S</a:t>
            </a:r>
            <a:r>
              <a:rPr lang="it-IT" sz="2200" b="1" dirty="0" smtClean="0">
                <a:solidFill>
                  <a:schemeClr val="bg1"/>
                </a:solidFill>
                <a:latin typeface="Arial" charset="0"/>
              </a:rPr>
              <a:t> FÁZÍ 2 V POMĚRU</a:t>
            </a:r>
            <a:r>
              <a:rPr lang="it-IT" sz="2200" b="1" dirty="0" smtClean="0">
                <a:solidFill>
                  <a:schemeClr val="bg1"/>
                </a:solidFill>
                <a:latin typeface="Arial" charset="0"/>
              </a:rPr>
              <a:t> 1</a:t>
            </a:r>
            <a:r>
              <a:rPr lang="it-IT" sz="2200" b="1" dirty="0">
                <a:solidFill>
                  <a:schemeClr val="bg1"/>
                </a:solidFill>
                <a:latin typeface="Arial" charset="0"/>
              </a:rPr>
              <a:t>:</a:t>
            </a:r>
            <a:r>
              <a:rPr lang="it-IT" sz="2200" b="1" dirty="0" smtClean="0">
                <a:solidFill>
                  <a:schemeClr val="bg1"/>
                </a:solidFill>
                <a:latin typeface="Arial" charset="0"/>
              </a:rPr>
              <a:t>1</a:t>
            </a:r>
            <a:endParaRPr lang="it-IT" sz="22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7091" name="Rectangle 3"/>
          <p:cNvSpPr>
            <a:spLocks noChangeArrowheads="1"/>
          </p:cNvSpPr>
          <p:nvPr/>
        </p:nvSpPr>
        <p:spPr bwMode="auto">
          <a:xfrm>
            <a:off x="251520" y="3400529"/>
            <a:ext cx="864096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>
                <a:latin typeface="Arial" charset="0"/>
              </a:rPr>
              <a:t>VIACOLORE</a:t>
            </a:r>
            <a:r>
              <a:rPr lang="it-IT" sz="22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2200" dirty="0" smtClean="0">
                <a:latin typeface="Arial" charset="0"/>
              </a:rPr>
              <a:t>je </a:t>
            </a:r>
            <a:r>
              <a:rPr lang="it-IT" sz="2200" dirty="0" err="1" smtClean="0">
                <a:latin typeface="Arial" charset="0"/>
              </a:rPr>
              <a:t>vytvořen</a:t>
            </a:r>
            <a:r>
              <a:rPr lang="it-IT" sz="2200" dirty="0" smtClean="0">
                <a:latin typeface="Arial" charset="0"/>
              </a:rPr>
              <a:t> pro </a:t>
            </a:r>
            <a:r>
              <a:rPr lang="it-IT" sz="2200" dirty="0" err="1" smtClean="0">
                <a:latin typeface="Arial" charset="0"/>
              </a:rPr>
              <a:t>odstanění</a:t>
            </a:r>
            <a:r>
              <a:rPr lang="it-IT" sz="2200" dirty="0" smtClean="0">
                <a:latin typeface="Arial" charset="0"/>
              </a:rPr>
              <a:t> </a:t>
            </a:r>
            <a:r>
              <a:rPr lang="it-IT" sz="2200" dirty="0" err="1" smtClean="0">
                <a:latin typeface="Arial" charset="0"/>
              </a:rPr>
              <a:t>pigmentů</a:t>
            </a:r>
            <a:r>
              <a:rPr lang="it-IT" sz="2200" dirty="0" smtClean="0">
                <a:latin typeface="Arial" charset="0"/>
              </a:rPr>
              <a:t> </a:t>
            </a:r>
            <a:r>
              <a:rPr lang="it-IT" sz="2200" dirty="0" err="1" smtClean="0">
                <a:latin typeface="Arial" charset="0"/>
              </a:rPr>
              <a:t>oxidační</a:t>
            </a:r>
            <a:r>
              <a:rPr lang="it-IT" sz="2200" dirty="0" smtClean="0">
                <a:latin typeface="Arial" charset="0"/>
              </a:rPr>
              <a:t> </a:t>
            </a:r>
            <a:r>
              <a:rPr lang="it-IT" sz="2200" dirty="0" err="1" smtClean="0">
                <a:latin typeface="Arial" charset="0"/>
              </a:rPr>
              <a:t>kosmetické</a:t>
            </a:r>
            <a:r>
              <a:rPr lang="it-IT" sz="2200" dirty="0" smtClean="0">
                <a:latin typeface="Arial" charset="0"/>
              </a:rPr>
              <a:t> </a:t>
            </a:r>
            <a:r>
              <a:rPr lang="it-IT" sz="2200" dirty="0" err="1" smtClean="0">
                <a:latin typeface="Arial" charset="0"/>
              </a:rPr>
              <a:t>barvy</a:t>
            </a:r>
            <a:r>
              <a:rPr lang="it-IT" sz="2200" dirty="0" smtClean="0">
                <a:latin typeface="Arial" charset="0"/>
              </a:rPr>
              <a:t>, </a:t>
            </a:r>
            <a:r>
              <a:rPr lang="it-IT" sz="2200" dirty="0" err="1" smtClean="0">
                <a:latin typeface="Arial" charset="0"/>
              </a:rPr>
              <a:t>není</a:t>
            </a:r>
            <a:r>
              <a:rPr lang="it-IT" sz="2200" dirty="0" smtClean="0">
                <a:latin typeface="Arial" charset="0"/>
              </a:rPr>
              <a:t> </a:t>
            </a:r>
            <a:r>
              <a:rPr lang="it-IT" sz="2200" dirty="0" err="1" smtClean="0">
                <a:latin typeface="Arial" charset="0"/>
              </a:rPr>
              <a:t>určen</a:t>
            </a:r>
            <a:r>
              <a:rPr lang="it-IT" sz="2200" dirty="0" smtClean="0">
                <a:latin typeface="Arial" charset="0"/>
              </a:rPr>
              <a:t> pro </a:t>
            </a:r>
            <a:r>
              <a:rPr lang="it-IT" sz="2200" dirty="0" err="1" smtClean="0">
                <a:latin typeface="Arial" charset="0"/>
              </a:rPr>
              <a:t>odstranění</a:t>
            </a:r>
            <a:r>
              <a:rPr lang="it-IT" sz="2200" dirty="0" smtClean="0">
                <a:latin typeface="Arial" charset="0"/>
              </a:rPr>
              <a:t> </a:t>
            </a:r>
            <a:r>
              <a:rPr lang="it-IT" sz="2200" dirty="0" err="1" smtClean="0">
                <a:latin typeface="Arial" charset="0"/>
              </a:rPr>
              <a:t>přímých</a:t>
            </a:r>
            <a:r>
              <a:rPr lang="it-IT" sz="2200" dirty="0" smtClean="0">
                <a:latin typeface="Arial" charset="0"/>
              </a:rPr>
              <a:t> </a:t>
            </a:r>
            <a:r>
              <a:rPr lang="it-IT" sz="2200" dirty="0" err="1" smtClean="0">
                <a:latin typeface="Arial" charset="0"/>
              </a:rPr>
              <a:t>pigmentů</a:t>
            </a:r>
            <a:r>
              <a:rPr lang="it-IT" sz="2200" dirty="0" smtClean="0">
                <a:latin typeface="Arial" charset="0"/>
              </a:rPr>
              <a:t>.</a:t>
            </a:r>
            <a:r>
              <a:rPr lang="it-IT" sz="2200" dirty="0" smtClean="0">
                <a:solidFill>
                  <a:schemeClr val="tx1"/>
                </a:solidFill>
                <a:latin typeface="Arial" charset="0"/>
              </a:rPr>
              <a:t> </a:t>
            </a:r>
            <a:endParaRPr lang="it-IT" sz="2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7095" name="Rectangle 7"/>
          <p:cNvSpPr>
            <a:spLocks noChangeArrowheads="1"/>
          </p:cNvSpPr>
          <p:nvPr/>
        </p:nvSpPr>
        <p:spPr bwMode="auto">
          <a:xfrm>
            <a:off x="2398227" y="1421025"/>
            <a:ext cx="4289681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it-IT" sz="2800" dirty="0" err="1">
                <a:latin typeface="Arial" charset="0"/>
              </a:rPr>
              <a:t>D</a:t>
            </a:r>
            <a:r>
              <a:rPr lang="it-IT" sz="2800" dirty="0" err="1" smtClean="0">
                <a:latin typeface="Arial" charset="0"/>
              </a:rPr>
              <a:t>oporučení</a:t>
            </a:r>
            <a:r>
              <a:rPr lang="it-IT" sz="3200" dirty="0" smtClean="0">
                <a:solidFill>
                  <a:srgbClr val="FF6600"/>
                </a:solidFill>
                <a:latin typeface="Arial" charset="0"/>
              </a:rPr>
              <a:t> </a:t>
            </a:r>
            <a:r>
              <a:rPr lang="it-IT" sz="2800" b="1" dirty="0" smtClean="0">
                <a:solidFill>
                  <a:srgbClr val="FF6600"/>
                </a:solidFill>
                <a:latin typeface="Arial" charset="0"/>
              </a:rPr>
              <a:t>VIACOLORE</a:t>
            </a:r>
            <a:endParaRPr lang="it-IT" sz="2800" b="1" dirty="0">
              <a:solidFill>
                <a:srgbClr val="FF6600"/>
              </a:solidFill>
              <a:latin typeface="Arial" charset="0"/>
            </a:endParaRPr>
          </a:p>
        </p:txBody>
      </p:sp>
      <p:pic>
        <p:nvPicPr>
          <p:cNvPr id="17414" name="Picture 11" descr="logoG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361113"/>
            <a:ext cx="1042987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magine 10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95500" y="403225"/>
            <a:ext cx="5011738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688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7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7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17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0" grpId="0" animBg="1" autoUpdateAnimBg="0"/>
      <p:bldP spid="217091" grpId="0" autoUpdateAnimBg="0"/>
      <p:bldP spid="21709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862086" y="1996529"/>
            <a:ext cx="603091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00000"/>
              </a:lnSpc>
              <a:spcBef>
                <a:spcPct val="0"/>
              </a:spcBef>
            </a:pPr>
            <a:r>
              <a:rPr lang="it-IT" sz="2000" b="1" dirty="0">
                <a:solidFill>
                  <a:schemeClr val="tx1"/>
                </a:solidFill>
              </a:rPr>
              <a:t>1. </a:t>
            </a:r>
            <a:r>
              <a:rPr lang="it-IT" sz="2000" b="1" dirty="0" err="1" smtClean="0">
                <a:solidFill>
                  <a:srgbClr val="000000"/>
                </a:solidFill>
              </a:rPr>
              <a:t>Poměr</a:t>
            </a:r>
            <a:r>
              <a:rPr lang="it-IT" sz="2000" b="1" dirty="0" smtClean="0">
                <a:solidFill>
                  <a:srgbClr val="000000"/>
                </a:solidFill>
              </a:rPr>
              <a:t> </a:t>
            </a:r>
            <a:r>
              <a:rPr lang="it-IT" sz="2000" b="1" dirty="0" err="1" smtClean="0">
                <a:solidFill>
                  <a:srgbClr val="000000"/>
                </a:solidFill>
              </a:rPr>
              <a:t>míchání</a:t>
            </a:r>
            <a:r>
              <a:rPr lang="it-IT" sz="2000" b="1" dirty="0" smtClean="0">
                <a:solidFill>
                  <a:srgbClr val="000000"/>
                </a:solidFill>
              </a:rPr>
              <a:t>: </a:t>
            </a:r>
            <a:r>
              <a:rPr lang="it-IT" sz="2000" b="1" dirty="0" smtClean="0">
                <a:solidFill>
                  <a:srgbClr val="000000"/>
                </a:solidFill>
              </a:rPr>
              <a:t>30 </a:t>
            </a:r>
            <a:r>
              <a:rPr lang="it-IT" sz="2000" b="1" dirty="0">
                <a:solidFill>
                  <a:srgbClr val="000000"/>
                </a:solidFill>
              </a:rPr>
              <a:t>ml </a:t>
            </a:r>
            <a:r>
              <a:rPr lang="it-IT" sz="2000" b="1" dirty="0" smtClean="0">
                <a:solidFill>
                  <a:srgbClr val="000000"/>
                </a:solidFill>
              </a:rPr>
              <a:t> </a:t>
            </a:r>
            <a:r>
              <a:rPr lang="it-IT" sz="2000" b="1" dirty="0">
                <a:solidFill>
                  <a:srgbClr val="000000"/>
                </a:solidFill>
              </a:rPr>
              <a:t>SOS 1 </a:t>
            </a:r>
            <a:r>
              <a:rPr lang="it-IT" sz="2000" b="1" dirty="0" smtClean="0">
                <a:solidFill>
                  <a:srgbClr val="000000"/>
                </a:solidFill>
              </a:rPr>
              <a:t>+ </a:t>
            </a:r>
            <a:r>
              <a:rPr lang="it-IT" sz="2000" b="1" dirty="0">
                <a:solidFill>
                  <a:srgbClr val="000000"/>
                </a:solidFill>
              </a:rPr>
              <a:t>30 ml </a:t>
            </a:r>
            <a:r>
              <a:rPr lang="it-IT" sz="2000" b="1" dirty="0" smtClean="0">
                <a:solidFill>
                  <a:srgbClr val="000000"/>
                </a:solidFill>
              </a:rPr>
              <a:t> </a:t>
            </a:r>
            <a:r>
              <a:rPr lang="it-IT" sz="2000" b="1" dirty="0">
                <a:solidFill>
                  <a:srgbClr val="000000"/>
                </a:solidFill>
              </a:rPr>
              <a:t>SOS 2</a:t>
            </a:r>
            <a:r>
              <a:rPr lang="it-IT" sz="2000" dirty="0"/>
              <a:t> </a:t>
            </a:r>
            <a:r>
              <a:rPr lang="it-IT" sz="2000" b="1" dirty="0" smtClean="0"/>
              <a:t>+</a:t>
            </a:r>
            <a:r>
              <a:rPr lang="it-IT" sz="2000" b="1" dirty="0" smtClean="0">
                <a:solidFill>
                  <a:schemeClr val="tx1"/>
                </a:solidFill>
              </a:rPr>
              <a:t> </a:t>
            </a:r>
            <a:r>
              <a:rPr lang="it-IT" sz="2000" b="1" dirty="0">
                <a:solidFill>
                  <a:srgbClr val="000000"/>
                </a:solidFill>
              </a:rPr>
              <a:t>30 ml </a:t>
            </a:r>
            <a:r>
              <a:rPr lang="fr-FR" sz="2000" b="1" dirty="0" err="1" smtClean="0">
                <a:solidFill>
                  <a:srgbClr val="000000"/>
                </a:solidFill>
                <a:cs typeface="Arial" charset="0"/>
              </a:rPr>
              <a:t>Hydratačního</a:t>
            </a:r>
            <a:r>
              <a:rPr lang="it-IT" sz="2000" b="1" dirty="0" smtClean="0">
                <a:solidFill>
                  <a:srgbClr val="000000"/>
                </a:solidFill>
              </a:rPr>
              <a:t> </a:t>
            </a:r>
            <a:r>
              <a:rPr lang="fr-FR" sz="2000" b="1" dirty="0" err="1" smtClean="0">
                <a:solidFill>
                  <a:srgbClr val="000000"/>
                </a:solidFill>
                <a:cs typeface="Arial" charset="0"/>
              </a:rPr>
              <a:t>Š</a:t>
            </a:r>
            <a:r>
              <a:rPr lang="fr-FR" sz="2000" b="1" dirty="0" err="1" smtClean="0">
                <a:solidFill>
                  <a:srgbClr val="000000"/>
                </a:solidFill>
                <a:cs typeface="Arial" charset="0"/>
              </a:rPr>
              <a:t>amponu</a:t>
            </a:r>
            <a:r>
              <a:rPr lang="it-IT" sz="2000" b="1" dirty="0" smtClean="0">
                <a:solidFill>
                  <a:srgbClr val="000000"/>
                </a:solidFill>
              </a:rPr>
              <a:t>. </a:t>
            </a:r>
            <a:endParaRPr lang="it-IT" sz="2000" b="1" dirty="0">
              <a:solidFill>
                <a:srgbClr val="000000"/>
              </a:solidFill>
            </a:endParaRPr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844624" y="3442742"/>
            <a:ext cx="50228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00000"/>
              </a:lnSpc>
              <a:spcBef>
                <a:spcPct val="0"/>
              </a:spcBef>
            </a:pPr>
            <a:r>
              <a:rPr lang="it-IT" sz="2000" b="1" dirty="0">
                <a:solidFill>
                  <a:schemeClr val="tx1"/>
                </a:solidFill>
              </a:rPr>
              <a:t>2. </a:t>
            </a:r>
            <a:r>
              <a:rPr lang="it-IT" sz="2000" b="1" dirty="0" err="1" smtClean="0"/>
              <a:t>Aplikujte</a:t>
            </a:r>
            <a:r>
              <a:rPr lang="it-IT" sz="2000" b="1" dirty="0" smtClean="0"/>
              <a:t> SOS </a:t>
            </a:r>
            <a:r>
              <a:rPr lang="it-IT" sz="2000" b="1" dirty="0" err="1" smtClean="0"/>
              <a:t>na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partie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vlasů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kde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chcete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provést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korekci</a:t>
            </a:r>
            <a:r>
              <a:rPr lang="it-IT" sz="2000" b="1" dirty="0" smtClean="0"/>
              <a:t>.</a:t>
            </a:r>
            <a:endParaRPr lang="it-IT" sz="2000" b="1" dirty="0">
              <a:solidFill>
                <a:srgbClr val="000000"/>
              </a:solidFill>
            </a:endParaRPr>
          </a:p>
        </p:txBody>
      </p:sp>
      <p:sp>
        <p:nvSpPr>
          <p:cNvPr id="219141" name="Rectangle 5"/>
          <p:cNvSpPr>
            <a:spLocks noChangeArrowheads="1"/>
          </p:cNvSpPr>
          <p:nvPr/>
        </p:nvSpPr>
        <p:spPr bwMode="auto">
          <a:xfrm>
            <a:off x="844624" y="5596979"/>
            <a:ext cx="7010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00000"/>
              </a:lnSpc>
              <a:spcBef>
                <a:spcPct val="0"/>
              </a:spcBef>
            </a:pPr>
            <a:r>
              <a:rPr lang="it-IT" sz="2000" b="1" dirty="0">
                <a:solidFill>
                  <a:schemeClr val="tx1"/>
                </a:solidFill>
              </a:rPr>
              <a:t>4. </a:t>
            </a:r>
            <a:r>
              <a:rPr lang="it-IT" sz="2000" b="1" dirty="0" err="1" smtClean="0">
                <a:solidFill>
                  <a:srgbClr val="000000"/>
                </a:solidFill>
              </a:rPr>
              <a:t>Jakmile</a:t>
            </a:r>
            <a:r>
              <a:rPr lang="it-IT" sz="2000" b="1" dirty="0" smtClean="0">
                <a:solidFill>
                  <a:srgbClr val="000000"/>
                </a:solidFill>
              </a:rPr>
              <a:t> </a:t>
            </a:r>
            <a:r>
              <a:rPr lang="it-IT" sz="2000" b="1" dirty="0" err="1" smtClean="0">
                <a:solidFill>
                  <a:srgbClr val="000000"/>
                </a:solidFill>
              </a:rPr>
              <a:t>dosáhnete</a:t>
            </a:r>
            <a:r>
              <a:rPr lang="it-IT" sz="2000" b="1" dirty="0" smtClean="0">
                <a:solidFill>
                  <a:srgbClr val="000000"/>
                </a:solidFill>
              </a:rPr>
              <a:t> </a:t>
            </a:r>
            <a:r>
              <a:rPr lang="it-IT" sz="2000" b="1" dirty="0" err="1" smtClean="0">
                <a:solidFill>
                  <a:srgbClr val="000000"/>
                </a:solidFill>
              </a:rPr>
              <a:t>požadovaného</a:t>
            </a:r>
            <a:r>
              <a:rPr lang="it-IT" sz="2000" b="1" dirty="0" smtClean="0">
                <a:solidFill>
                  <a:srgbClr val="000000"/>
                </a:solidFill>
              </a:rPr>
              <a:t> </a:t>
            </a:r>
            <a:r>
              <a:rPr lang="it-IT" sz="2000" b="1" dirty="0" err="1" smtClean="0">
                <a:solidFill>
                  <a:srgbClr val="000000"/>
                </a:solidFill>
              </a:rPr>
              <a:t>t</a:t>
            </a:r>
            <a:r>
              <a:rPr lang="it-IT" sz="2000" b="1" dirty="0" err="1" smtClean="0">
                <a:solidFill>
                  <a:srgbClr val="000000"/>
                </a:solidFill>
              </a:rPr>
              <a:t>ónu</a:t>
            </a:r>
            <a:r>
              <a:rPr lang="it-IT" sz="2000" b="1" dirty="0">
                <a:solidFill>
                  <a:srgbClr val="000000"/>
                </a:solidFill>
              </a:rPr>
              <a:t> </a:t>
            </a:r>
            <a:r>
              <a:rPr lang="it-IT" sz="2000" b="1" dirty="0" err="1" smtClean="0">
                <a:solidFill>
                  <a:srgbClr val="000000"/>
                </a:solidFill>
              </a:rPr>
              <a:t>důkladně</a:t>
            </a:r>
            <a:r>
              <a:rPr lang="it-IT" sz="2000" b="1" dirty="0" smtClean="0">
                <a:solidFill>
                  <a:srgbClr val="000000"/>
                </a:solidFill>
              </a:rPr>
              <a:t> </a:t>
            </a:r>
            <a:r>
              <a:rPr lang="it-IT" sz="2000" b="1" dirty="0" err="1" smtClean="0">
                <a:solidFill>
                  <a:srgbClr val="000000"/>
                </a:solidFill>
              </a:rPr>
              <a:t>vlasy</a:t>
            </a:r>
            <a:r>
              <a:rPr lang="it-IT" sz="2000" b="1" dirty="0" smtClean="0">
                <a:solidFill>
                  <a:srgbClr val="000000"/>
                </a:solidFill>
              </a:rPr>
              <a:t> </a:t>
            </a:r>
            <a:r>
              <a:rPr lang="it-IT" sz="2000" b="1" dirty="0" err="1" smtClean="0">
                <a:solidFill>
                  <a:srgbClr val="000000"/>
                </a:solidFill>
              </a:rPr>
              <a:t>vypláchněte</a:t>
            </a:r>
            <a:r>
              <a:rPr lang="it-IT" sz="2000" b="1" dirty="0" smtClean="0">
                <a:solidFill>
                  <a:srgbClr val="000000"/>
                </a:solidFill>
              </a:rPr>
              <a:t> a </a:t>
            </a:r>
            <a:r>
              <a:rPr lang="it-IT" sz="2000" b="1" dirty="0" err="1" smtClean="0">
                <a:solidFill>
                  <a:srgbClr val="000000"/>
                </a:solidFill>
              </a:rPr>
              <a:t>aplikujte</a:t>
            </a:r>
            <a:r>
              <a:rPr lang="it-IT" sz="2000" b="1" dirty="0" smtClean="0">
                <a:solidFill>
                  <a:srgbClr val="000000"/>
                </a:solidFill>
              </a:rPr>
              <a:t> </a:t>
            </a:r>
            <a:r>
              <a:rPr lang="it-IT" sz="2000" b="1" dirty="0" err="1" smtClean="0">
                <a:solidFill>
                  <a:srgbClr val="000000"/>
                </a:solidFill>
              </a:rPr>
              <a:t>šampon</a:t>
            </a:r>
            <a:r>
              <a:rPr lang="it-IT" sz="2000" b="1" dirty="0" smtClean="0">
                <a:solidFill>
                  <a:srgbClr val="000000"/>
                </a:solidFill>
              </a:rPr>
              <a:t>.</a:t>
            </a:r>
            <a:r>
              <a:rPr lang="it-IT" sz="2000" b="1" dirty="0" smtClean="0">
                <a:solidFill>
                  <a:srgbClr val="000000"/>
                </a:solidFill>
              </a:rPr>
              <a:t> </a:t>
            </a:r>
            <a:endParaRPr lang="it-IT" sz="2000" b="1" dirty="0">
              <a:solidFill>
                <a:srgbClr val="000000"/>
              </a:solidFill>
            </a:endParaRPr>
          </a:p>
        </p:txBody>
      </p:sp>
      <p:sp>
        <p:nvSpPr>
          <p:cNvPr id="219142" name="Rectangle 6"/>
          <p:cNvSpPr>
            <a:spLocks noChangeArrowheads="1"/>
          </p:cNvSpPr>
          <p:nvPr/>
        </p:nvSpPr>
        <p:spPr bwMode="auto">
          <a:xfrm>
            <a:off x="844624" y="1556792"/>
            <a:ext cx="13282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it-IT" sz="2400" b="1" dirty="0" err="1" smtClean="0">
                <a:solidFill>
                  <a:srgbClr val="CC0000"/>
                </a:solidFill>
              </a:rPr>
              <a:t>Příprava</a:t>
            </a:r>
            <a:r>
              <a:rPr lang="it-IT" sz="2000" b="1" dirty="0" smtClean="0">
                <a:solidFill>
                  <a:srgbClr val="CC0000"/>
                </a:solidFill>
              </a:rPr>
              <a:t>:</a:t>
            </a:r>
            <a:endParaRPr lang="it-IT" sz="2000" b="1" dirty="0">
              <a:solidFill>
                <a:srgbClr val="CC0000"/>
              </a:solidFill>
            </a:endParaRPr>
          </a:p>
        </p:txBody>
      </p:sp>
      <p:sp>
        <p:nvSpPr>
          <p:cNvPr id="219143" name="Rectangle 7"/>
          <p:cNvSpPr>
            <a:spLocks noChangeArrowheads="1"/>
          </p:cNvSpPr>
          <p:nvPr/>
        </p:nvSpPr>
        <p:spPr bwMode="auto">
          <a:xfrm>
            <a:off x="844624" y="3004592"/>
            <a:ext cx="11421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it-IT" sz="2400" b="1" dirty="0" err="1" smtClean="0">
                <a:solidFill>
                  <a:srgbClr val="CC0000"/>
                </a:solidFill>
              </a:rPr>
              <a:t>Použití</a:t>
            </a:r>
            <a:r>
              <a:rPr lang="it-IT" sz="2400" b="1" dirty="0" smtClean="0">
                <a:solidFill>
                  <a:srgbClr val="CC0000"/>
                </a:solidFill>
              </a:rPr>
              <a:t>:</a:t>
            </a:r>
            <a:endParaRPr lang="it-IT" sz="2400" b="1" dirty="0">
              <a:solidFill>
                <a:srgbClr val="CC0000"/>
              </a:solidFill>
            </a:endParaRPr>
          </a:p>
        </p:txBody>
      </p:sp>
      <p:sp>
        <p:nvSpPr>
          <p:cNvPr id="219144" name="Rectangle 8"/>
          <p:cNvSpPr>
            <a:spLocks noChangeArrowheads="1"/>
          </p:cNvSpPr>
          <p:nvPr/>
        </p:nvSpPr>
        <p:spPr bwMode="auto">
          <a:xfrm>
            <a:off x="844624" y="4903242"/>
            <a:ext cx="7543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00000"/>
              </a:lnSpc>
              <a:spcBef>
                <a:spcPct val="0"/>
              </a:spcBef>
            </a:pPr>
            <a:r>
              <a:rPr lang="it-IT" sz="2000" b="1" dirty="0">
                <a:solidFill>
                  <a:schemeClr val="tx1"/>
                </a:solidFill>
              </a:rPr>
              <a:t>3. </a:t>
            </a:r>
            <a:r>
              <a:rPr lang="it-IT" sz="2000" b="1" dirty="0" smtClean="0">
                <a:solidFill>
                  <a:schemeClr val="tx1"/>
                </a:solidFill>
              </a:rPr>
              <a:t> </a:t>
            </a:r>
            <a:r>
              <a:rPr lang="it-IT" sz="2000" b="1" dirty="0">
                <a:solidFill>
                  <a:schemeClr val="tx1"/>
                </a:solidFill>
              </a:rPr>
              <a:t>5’ </a:t>
            </a:r>
            <a:r>
              <a:rPr lang="it-IT" sz="2000" b="1" dirty="0" err="1" smtClean="0"/>
              <a:t>až</a:t>
            </a:r>
            <a:r>
              <a:rPr lang="it-IT" sz="2000" b="1" dirty="0" smtClean="0">
                <a:solidFill>
                  <a:schemeClr val="tx1"/>
                </a:solidFill>
              </a:rPr>
              <a:t> </a:t>
            </a:r>
            <a:r>
              <a:rPr lang="it-IT" sz="2000" b="1" dirty="0">
                <a:solidFill>
                  <a:schemeClr val="tx1"/>
                </a:solidFill>
              </a:rPr>
              <a:t>15’ </a:t>
            </a:r>
            <a:r>
              <a:rPr lang="it-IT" sz="2000" b="1" dirty="0" err="1" smtClean="0"/>
              <a:t>bez</a:t>
            </a:r>
            <a:r>
              <a:rPr lang="it-IT" sz="2000" b="1" dirty="0" smtClean="0"/>
              <a:t>  </a:t>
            </a:r>
            <a:r>
              <a:rPr lang="it-IT" sz="2000" b="1" dirty="0" err="1" smtClean="0"/>
              <a:t>použití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tepla</a:t>
            </a:r>
            <a:r>
              <a:rPr lang="it-IT" sz="2000" b="1" dirty="0" smtClean="0">
                <a:solidFill>
                  <a:schemeClr val="tx1"/>
                </a:solidFill>
              </a:rPr>
              <a:t>.</a:t>
            </a:r>
            <a:endParaRPr lang="it-IT" sz="2000" b="1" dirty="0">
              <a:solidFill>
                <a:srgbClr val="000000"/>
              </a:solidFill>
            </a:endParaRPr>
          </a:p>
        </p:txBody>
      </p:sp>
      <p:sp>
        <p:nvSpPr>
          <p:cNvPr id="219145" name="Rectangle 9"/>
          <p:cNvSpPr>
            <a:spLocks noChangeArrowheads="1"/>
          </p:cNvSpPr>
          <p:nvPr/>
        </p:nvSpPr>
        <p:spPr bwMode="auto">
          <a:xfrm>
            <a:off x="844624" y="4515892"/>
            <a:ext cx="21951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it-IT" sz="2400" b="1" dirty="0" err="1" smtClean="0">
                <a:solidFill>
                  <a:srgbClr val="CC0000"/>
                </a:solidFill>
              </a:rPr>
              <a:t>Doba</a:t>
            </a:r>
            <a:r>
              <a:rPr lang="it-IT" sz="2400" b="1" dirty="0" smtClean="0">
                <a:solidFill>
                  <a:srgbClr val="CC0000"/>
                </a:solidFill>
              </a:rPr>
              <a:t> </a:t>
            </a:r>
            <a:r>
              <a:rPr lang="it-IT" sz="2400" b="1" dirty="0" err="1" smtClean="0">
                <a:solidFill>
                  <a:srgbClr val="CC0000"/>
                </a:solidFill>
              </a:rPr>
              <a:t>působení</a:t>
            </a:r>
            <a:r>
              <a:rPr lang="it-IT" sz="2400" b="1" dirty="0" smtClean="0">
                <a:solidFill>
                  <a:srgbClr val="CC0000"/>
                </a:solidFill>
              </a:rPr>
              <a:t>:</a:t>
            </a:r>
            <a:endParaRPr lang="it-IT" sz="2400" b="1" dirty="0">
              <a:solidFill>
                <a:srgbClr val="CC0000"/>
              </a:solidFill>
            </a:endParaRPr>
          </a:p>
        </p:txBody>
      </p:sp>
      <p:sp>
        <p:nvSpPr>
          <p:cNvPr id="219150" name="Rectangle 14"/>
          <p:cNvSpPr>
            <a:spLocks noChangeArrowheads="1"/>
          </p:cNvSpPr>
          <p:nvPr/>
        </p:nvSpPr>
        <p:spPr bwMode="auto">
          <a:xfrm>
            <a:off x="107504" y="336550"/>
            <a:ext cx="9036496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it-IT" sz="3200" b="1" dirty="0" smtClean="0">
                <a:solidFill>
                  <a:srgbClr val="FF6600"/>
                </a:solidFill>
                <a:latin typeface="Arial" charset="0"/>
              </a:rPr>
              <a:t>VIACOLORE</a:t>
            </a:r>
            <a:endParaRPr lang="it-IT" sz="3200" dirty="0" smtClean="0">
              <a:solidFill>
                <a:schemeClr val="tx1"/>
              </a:solidFill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>
                <a:latin typeface="Arial" charset="0"/>
              </a:rPr>
              <a:t>SERVIS ČÁSTEČNÉ KOREKCE</a:t>
            </a:r>
            <a:endParaRPr lang="it-IT" sz="2800" dirty="0" smtClean="0">
              <a:solidFill>
                <a:schemeClr val="tx1"/>
              </a:solidFill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it-IT" sz="3200" dirty="0" smtClean="0">
                <a:solidFill>
                  <a:srgbClr val="FF6600"/>
                </a:solidFill>
                <a:latin typeface="Arial" charset="0"/>
              </a:rPr>
              <a:t> </a:t>
            </a:r>
            <a:endParaRPr lang="it-IT" sz="2800" b="1" dirty="0">
              <a:solidFill>
                <a:srgbClr val="FF6600"/>
              </a:solidFill>
              <a:latin typeface="Arial" charset="0"/>
            </a:endParaRPr>
          </a:p>
        </p:txBody>
      </p:sp>
      <p:pic>
        <p:nvPicPr>
          <p:cNvPr id="18444" name="Picture 19" descr="logoG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361113"/>
            <a:ext cx="1042987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3730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19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9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9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1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19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19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9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9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 autoUpdateAnimBg="0"/>
      <p:bldP spid="219140" grpId="0" autoUpdateAnimBg="0"/>
      <p:bldP spid="219141" grpId="0" autoUpdateAnimBg="0"/>
      <p:bldP spid="219142" grpId="0" autoUpdateAnimBg="0"/>
      <p:bldP spid="219143" grpId="0" autoUpdateAnimBg="0"/>
      <p:bldP spid="219144" grpId="0" autoUpdateAnimBg="0"/>
      <p:bldP spid="219145" grpId="0" autoUpdateAnimBg="0"/>
      <p:bldP spid="2191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18389" y="1772816"/>
            <a:ext cx="91439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257300" lvl="2" indent="-342900" algn="ctr" eaLnBrk="0" hangingPunct="0">
              <a:lnSpc>
                <a:spcPct val="10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Smíchejte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SOS </a:t>
            </a:r>
            <a:r>
              <a:rPr lang="it-IT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it-I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it-IT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poměru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1:1</a:t>
            </a:r>
            <a:endParaRPr lang="it-IT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1187" name="Rectangle 3"/>
          <p:cNvSpPr>
            <a:spLocks noChangeArrowheads="1"/>
          </p:cNvSpPr>
          <p:nvPr/>
        </p:nvSpPr>
        <p:spPr bwMode="auto">
          <a:xfrm>
            <a:off x="1" y="2708424"/>
            <a:ext cx="91439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ctr" eaLnBrk="0" hangingPunct="0">
              <a:lnSpc>
                <a:spcPct val="10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Aplikujte</a:t>
            </a:r>
            <a:r>
              <a:rPr lang="it-I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SOS </a:t>
            </a:r>
            <a:r>
              <a:rPr lang="it-IT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&amp; </a:t>
            </a:r>
            <a:r>
              <a:rPr lang="it-I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it-IT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stejnoměrně</a:t>
            </a:r>
            <a:r>
              <a:rPr lang="it-I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it-I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suché</a:t>
            </a:r>
            <a:r>
              <a:rPr lang="it-I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vlasy</a:t>
            </a:r>
            <a:r>
              <a:rPr lang="it-I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..</a:t>
            </a:r>
            <a:endParaRPr lang="it-IT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0" y="4072087"/>
            <a:ext cx="91439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ctr" eaLnBrk="0" hangingPunct="0">
              <a:lnSpc>
                <a:spcPct val="10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Zakryjte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igelitovou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čepicí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nechte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it-I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’ </a:t>
            </a:r>
            <a:r>
              <a:rPr lang="it-IT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působit</a:t>
            </a:r>
            <a:r>
              <a:rPr lang="it-I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it-IT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1189" name="Rectangle 5"/>
          <p:cNvSpPr>
            <a:spLocks noChangeArrowheads="1"/>
          </p:cNvSpPr>
          <p:nvPr/>
        </p:nvSpPr>
        <p:spPr bwMode="auto">
          <a:xfrm>
            <a:off x="0" y="5372249"/>
            <a:ext cx="9143999" cy="109568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it-I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případě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aplikace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velmi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tmavý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podklad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doporučujeme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pro </a:t>
            </a:r>
          </a:p>
          <a:p>
            <a:pPr algn="ctr" eaLnBrk="0" hangingPunct="0">
              <a:lnSpc>
                <a:spcPct val="90000"/>
              </a:lnSpc>
            </a:pPr>
            <a:r>
              <a:rPr lang="it-IT" sz="2400" dirty="0" err="1">
                <a:latin typeface="Arial" pitchFamily="34" charset="0"/>
                <a:cs typeface="Arial" pitchFamily="34" charset="0"/>
              </a:rPr>
              <a:t>d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osažení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nejlešího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výsledku</a:t>
            </a:r>
            <a:endParaRPr lang="it-IT" sz="2400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lnSpc>
                <a:spcPct val="90000"/>
              </a:lnSpc>
            </a:pPr>
            <a:r>
              <a:rPr lang="it-IT" sz="2400" dirty="0" err="1">
                <a:latin typeface="Arial" pitchFamily="34" charset="0"/>
                <a:cs typeface="Arial" pitchFamily="34" charset="0"/>
              </a:rPr>
              <a:t>a</a:t>
            </a:r>
            <a:r>
              <a:rPr lang="it-IT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plikaci</a:t>
            </a:r>
            <a:r>
              <a:rPr lang="it-I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ještě</a:t>
            </a:r>
            <a:r>
              <a:rPr lang="it-I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jednou</a:t>
            </a:r>
            <a:r>
              <a:rPr lang="it-I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zopakovat</a:t>
            </a:r>
            <a:r>
              <a:rPr lang="it-I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.)</a:t>
            </a:r>
            <a:r>
              <a:rPr lang="it-IT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21194" name="Rectangle 10"/>
          <p:cNvSpPr>
            <a:spLocks noChangeArrowheads="1"/>
          </p:cNvSpPr>
          <p:nvPr/>
        </p:nvSpPr>
        <p:spPr bwMode="auto">
          <a:xfrm>
            <a:off x="2" y="188640"/>
            <a:ext cx="914399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32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VIACOLORE</a:t>
            </a:r>
            <a:endParaRPr lang="it-IT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>
                <a:latin typeface="Arial" pitchFamily="34" charset="0"/>
                <a:cs typeface="Arial" pitchFamily="34" charset="0"/>
              </a:rPr>
              <a:t>SERVIS KOMPLETNÍ KOREKCE</a:t>
            </a:r>
            <a:r>
              <a:rPr lang="it-IT" sz="2800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t-IT" sz="2800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3" name="Picture 12" descr="logoG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361113"/>
            <a:ext cx="1042987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21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1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1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6" grpId="0" autoUpdateAnimBg="0"/>
      <p:bldP spid="221187" grpId="0" autoUpdateAnimBg="0"/>
      <p:bldP spid="221188" grpId="0" autoUpdateAnimBg="0"/>
      <p:bldP spid="221189" grpId="0" animBg="1" autoUpdateAnimBg="0"/>
      <p:bldP spid="2211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457200" y="2032249"/>
            <a:ext cx="7067550" cy="3340967"/>
          </a:xfrm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endParaRPr lang="it-IT" dirty="0" smtClean="0">
              <a:solidFill>
                <a:srgbClr val="820035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it-IT" sz="2400" dirty="0" smtClean="0">
                <a:solidFill>
                  <a:srgbClr val="820035"/>
                </a:solidFill>
                <a:latin typeface="Arial" pitchFamily="34" charset="0"/>
                <a:cs typeface="Arial" pitchFamily="34" charset="0"/>
              </a:rPr>
              <a:t>Co je</a:t>
            </a:r>
            <a:r>
              <a:rPr lang="it-IT" sz="2400" dirty="0" smtClean="0">
                <a:solidFill>
                  <a:srgbClr val="82003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smtClean="0">
                <a:solidFill>
                  <a:srgbClr val="820035"/>
                </a:solidFill>
                <a:latin typeface="Arial" pitchFamily="34" charset="0"/>
                <a:cs typeface="Arial" pitchFamily="34" charset="0"/>
              </a:rPr>
              <a:t>CLARIFYER</a:t>
            </a:r>
            <a:r>
              <a:rPr lang="it-IT" sz="2400" b="1" dirty="0" smtClean="0">
                <a:solidFill>
                  <a:srgbClr val="820035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it-IT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Jednoduše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efektivně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it-IT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it-IT" sz="2400" dirty="0" err="1">
                <a:latin typeface="Arial" pitchFamily="34" charset="0"/>
                <a:cs typeface="Arial" pitchFamily="34" charset="0"/>
              </a:rPr>
              <a:t>p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řipraví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vlasy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následný</a:t>
            </a:r>
            <a:endParaRPr lang="it-IT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it-IT" sz="2400" dirty="0" err="1">
                <a:latin typeface="Arial" pitchFamily="34" charset="0"/>
                <a:cs typeface="Arial" pitchFamily="34" charset="0"/>
              </a:rPr>
              <a:t>s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ervis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barvení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it-IT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it-IT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it-IT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it-IT" u="sng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it-I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973826" name="Picture 2" descr="H:\CIT 0039\IMMAGINI PRODOTTI\kit3o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628800"/>
            <a:ext cx="1921929" cy="409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magine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5500" y="403225"/>
            <a:ext cx="5011738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logoG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361113"/>
            <a:ext cx="1042987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585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0" y="778992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ZESVĚTLUJÍCÍ SYSTÉMY</a:t>
            </a:r>
            <a:endParaRPr lang="it-IT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7180" name="Text Box 27"/>
          <p:cNvSpPr txBox="1">
            <a:spLocks noChangeArrowheads="1"/>
          </p:cNvSpPr>
          <p:nvPr/>
        </p:nvSpPr>
        <p:spPr bwMode="auto">
          <a:xfrm>
            <a:off x="5096271" y="3161085"/>
            <a:ext cx="628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60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0" y="1613174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2400" b="1" dirty="0" smtClean="0">
                <a:solidFill>
                  <a:srgbClr val="FF0000"/>
                </a:solidFill>
                <a:latin typeface="Arial" charset="0"/>
              </a:rPr>
              <a:t>POUŽITÍ</a:t>
            </a:r>
            <a:endParaRPr lang="it-IT" sz="2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0" y="5157043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it-IT" sz="2400" b="1" dirty="0" err="1" smtClean="0">
                <a:latin typeface="Arial" charset="0"/>
              </a:rPr>
              <a:t>Poměr</a:t>
            </a:r>
            <a:r>
              <a:rPr lang="it-IT" sz="2400" b="1" dirty="0" smtClean="0">
                <a:latin typeface="Arial" charset="0"/>
              </a:rPr>
              <a:t> </a:t>
            </a:r>
            <a:r>
              <a:rPr lang="it-IT" sz="2400" b="1" dirty="0" err="1" smtClean="0">
                <a:latin typeface="Arial" charset="0"/>
              </a:rPr>
              <a:t>míchání</a:t>
            </a:r>
            <a:r>
              <a:rPr lang="it-IT" sz="2400" b="1" dirty="0" smtClean="0">
                <a:latin typeface="Arial" charset="0"/>
              </a:rPr>
              <a:t>:</a:t>
            </a:r>
            <a:r>
              <a:rPr lang="it-IT" sz="2400" b="1" dirty="0" smtClean="0">
                <a:latin typeface="Arial" charset="0"/>
              </a:rPr>
              <a:t> </a:t>
            </a:r>
            <a:r>
              <a:rPr lang="it-IT" sz="2400" b="1" dirty="0">
                <a:latin typeface="Arial" charset="0"/>
              </a:rPr>
              <a:t>1 : 2 </a:t>
            </a:r>
            <a:r>
              <a:rPr lang="it-IT" sz="2400" b="1" dirty="0" err="1">
                <a:latin typeface="Arial" charset="0"/>
              </a:rPr>
              <a:t>s</a:t>
            </a:r>
            <a:r>
              <a:rPr lang="it-IT" sz="2400" b="1" dirty="0" smtClean="0">
                <a:latin typeface="Arial" charset="0"/>
              </a:rPr>
              <a:t> </a:t>
            </a:r>
            <a:r>
              <a:rPr lang="it-IT" sz="2400" b="1" dirty="0" err="1" smtClean="0">
                <a:latin typeface="Arial" charset="0"/>
              </a:rPr>
              <a:t>k</a:t>
            </a:r>
            <a:r>
              <a:rPr lang="it-IT" sz="2400" b="1" dirty="0" err="1" smtClean="0">
                <a:latin typeface="Arial" charset="0"/>
              </a:rPr>
              <a:t>r</a:t>
            </a:r>
            <a:r>
              <a:rPr lang="it-IT" sz="2400" b="1" dirty="0" err="1" smtClean="0">
                <a:latin typeface="Arial" charset="0"/>
              </a:rPr>
              <a:t>émovým</a:t>
            </a:r>
            <a:r>
              <a:rPr lang="it-IT" sz="2400" b="1" dirty="0" smtClean="0">
                <a:latin typeface="Arial" charset="0"/>
              </a:rPr>
              <a:t> </a:t>
            </a:r>
            <a:r>
              <a:rPr lang="it-IT" sz="2400" b="1" dirty="0" err="1" smtClean="0">
                <a:latin typeface="Arial" charset="0"/>
              </a:rPr>
              <a:t>Aktiv</a:t>
            </a:r>
            <a:r>
              <a:rPr lang="it-IT" sz="2400" b="1" dirty="0" err="1" smtClean="0">
                <a:latin typeface="Arial" charset="0"/>
              </a:rPr>
              <a:t>á</a:t>
            </a:r>
            <a:r>
              <a:rPr lang="it-IT" sz="2400" b="1" dirty="0" err="1" smtClean="0">
                <a:latin typeface="Arial" charset="0"/>
              </a:rPr>
              <a:t>torem</a:t>
            </a:r>
            <a:endParaRPr lang="it-IT" sz="2400" b="1" dirty="0" smtClean="0"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it-IT" sz="2400" b="1" dirty="0" smtClean="0">
                <a:latin typeface="Arial" charset="0"/>
              </a:rPr>
              <a:t>      </a:t>
            </a:r>
            <a:r>
              <a:rPr lang="it-IT" sz="2400" b="1" dirty="0">
                <a:latin typeface="Arial" charset="0"/>
              </a:rPr>
              <a:t>10 – 20 – 30 vol</a:t>
            </a:r>
            <a:r>
              <a:rPr lang="it-IT" sz="2400" b="1" dirty="0" smtClean="0">
                <a:latin typeface="Arial" charset="0"/>
              </a:rPr>
              <a:t>.(3%,6%,9%) </a:t>
            </a:r>
            <a:endParaRPr lang="it-IT" sz="2400" b="1" dirty="0">
              <a:latin typeface="Arial" charset="0"/>
            </a:endParaRP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0" y="615716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it-IT" sz="3200" b="1" dirty="0" err="1" smtClean="0">
                <a:latin typeface="Arial" charset="0"/>
              </a:rPr>
              <a:t>Maxim</a:t>
            </a:r>
            <a:r>
              <a:rPr lang="it-IT" sz="3200" b="1" dirty="0" err="1" smtClean="0">
                <a:latin typeface="Arial" charset="0"/>
              </a:rPr>
              <a:t>ální</a:t>
            </a:r>
            <a:r>
              <a:rPr lang="it-IT" sz="3200" b="1" dirty="0" smtClean="0">
                <a:latin typeface="Arial" charset="0"/>
              </a:rPr>
              <a:t> </a:t>
            </a:r>
            <a:r>
              <a:rPr lang="it-IT" sz="3200" b="1" dirty="0" err="1" smtClean="0">
                <a:latin typeface="Arial" charset="0"/>
              </a:rPr>
              <a:t>doba</a:t>
            </a:r>
            <a:r>
              <a:rPr lang="it-IT" sz="3200" b="1" dirty="0" smtClean="0">
                <a:latin typeface="Arial" charset="0"/>
              </a:rPr>
              <a:t> </a:t>
            </a:r>
            <a:r>
              <a:rPr lang="it-IT" sz="3200" b="1" dirty="0" err="1" smtClean="0">
                <a:latin typeface="Arial" charset="0"/>
              </a:rPr>
              <a:t>působení</a:t>
            </a:r>
            <a:r>
              <a:rPr lang="it-IT" sz="3200" b="1" dirty="0" smtClean="0">
                <a:latin typeface="Arial" charset="0"/>
              </a:rPr>
              <a:t>: </a:t>
            </a:r>
            <a:r>
              <a:rPr lang="it-IT" sz="3200" b="1" dirty="0">
                <a:latin typeface="Arial" charset="0"/>
              </a:rPr>
              <a:t>60 </a:t>
            </a:r>
            <a:r>
              <a:rPr lang="it-IT" sz="3200" b="1" dirty="0" err="1" smtClean="0">
                <a:latin typeface="Arial" charset="0"/>
              </a:rPr>
              <a:t>minut</a:t>
            </a:r>
            <a:r>
              <a:rPr lang="it-IT" sz="3200" b="1" dirty="0" smtClean="0">
                <a:latin typeface="Arial" charset="0"/>
              </a:rPr>
              <a:t>.</a:t>
            </a:r>
            <a:endParaRPr lang="it-IT" sz="3200" b="1" dirty="0">
              <a:latin typeface="Arial" charset="0"/>
            </a:endParaRPr>
          </a:p>
        </p:txBody>
      </p:sp>
      <p:pic>
        <p:nvPicPr>
          <p:cNvPr id="971778" name="Picture 2" descr="H:\CIT 0039\IMMAGINI PRODOTTI\ossigeni0039 2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335" y="1999183"/>
            <a:ext cx="995439" cy="310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:\CIT 0039\IMMAGINI PRODOTTI\deco polvere0039o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746719"/>
            <a:ext cx="1868166" cy="2136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H:\CIT 0039\IMMAGINI PRODOTTI\tubo0039deco 01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421" y="2583368"/>
            <a:ext cx="2242777" cy="243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Immagine 10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03935" y="257090"/>
            <a:ext cx="5011738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388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/>
      <p:bldP spid="14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2" descr="H:\CIT 0039\IMMAGINI PRODOTTI\deco polvere0039o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06" y="3552170"/>
            <a:ext cx="1610441" cy="184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H:\CIT 0039\IMMAGINI PRODOTTI\deco polvere0039o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12" y="724691"/>
            <a:ext cx="1610441" cy="184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" name="Tabel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90888"/>
              </p:ext>
            </p:extLst>
          </p:nvPr>
        </p:nvGraphicFramePr>
        <p:xfrm>
          <a:off x="2771798" y="692696"/>
          <a:ext cx="6192690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4670"/>
                <a:gridCol w="884670"/>
                <a:gridCol w="884670"/>
                <a:gridCol w="884670"/>
                <a:gridCol w="884670"/>
                <a:gridCol w="884670"/>
                <a:gridCol w="884670"/>
              </a:tblGrid>
              <a:tr h="558062"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t-IT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t-IT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t-IT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it-IT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t-IT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it-IT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it-IT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8062"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8062">
                <a:tc>
                  <a:txBody>
                    <a:bodyPr/>
                    <a:lstStyle/>
                    <a:p>
                      <a:pPr algn="ctr"/>
                      <a:endParaRPr lang="it-IT" sz="2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8062">
                <a:tc>
                  <a:txBody>
                    <a:bodyPr/>
                    <a:lstStyle/>
                    <a:p>
                      <a:pPr algn="ctr"/>
                      <a:endParaRPr lang="it-IT" sz="2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45" name="Gruppo 44"/>
          <p:cNvGrpSpPr/>
          <p:nvPr/>
        </p:nvGrpSpPr>
        <p:grpSpPr>
          <a:xfrm>
            <a:off x="72007" y="704317"/>
            <a:ext cx="8892481" cy="2547568"/>
            <a:chOff x="-1" y="488293"/>
            <a:chExt cx="8892481" cy="2547568"/>
          </a:xfrm>
        </p:grpSpPr>
        <p:grpSp>
          <p:nvGrpSpPr>
            <p:cNvPr id="3" name="Gruppo 24"/>
            <p:cNvGrpSpPr/>
            <p:nvPr/>
          </p:nvGrpSpPr>
          <p:grpSpPr>
            <a:xfrm>
              <a:off x="1372584" y="488293"/>
              <a:ext cx="7519896" cy="2208554"/>
              <a:chOff x="-200466" y="3714037"/>
              <a:chExt cx="9078026" cy="2163236"/>
            </a:xfrm>
          </p:grpSpPr>
          <p:sp>
            <p:nvSpPr>
              <p:cNvPr id="26" name="Rettangolo 25"/>
              <p:cNvSpPr/>
              <p:nvPr/>
            </p:nvSpPr>
            <p:spPr>
              <a:xfrm>
                <a:off x="323528" y="4869160"/>
                <a:ext cx="8554032" cy="432048"/>
              </a:xfrm>
              <a:prstGeom prst="rect">
                <a:avLst/>
              </a:prstGeom>
              <a:gradFill flip="none" rotWithShape="1">
                <a:gsLst>
                  <a:gs pos="0">
                    <a:srgbClr val="FFFF99"/>
                  </a:gs>
                  <a:gs pos="34000">
                    <a:srgbClr val="FFCC66"/>
                  </a:gs>
                  <a:gs pos="100000">
                    <a:schemeClr val="bg2">
                      <a:lumMod val="50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12600000" scaled="0"/>
                <a:tileRect/>
              </a:gra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 z="107950">
                <a:bevelB/>
              </a:sp3d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wrap="none" rtlCol="0" anchor="ctr">
                <a:normAutofit/>
              </a:bodyPr>
              <a:lstStyle/>
              <a:p>
                <a:r>
                  <a:rPr lang="it-IT" dirty="0"/>
                  <a:t>10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vol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						             60 min.</a:t>
                </a:r>
                <a:endParaRPr lang="it-IT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ttangolo 26"/>
              <p:cNvSpPr/>
              <p:nvPr/>
            </p:nvSpPr>
            <p:spPr>
              <a:xfrm>
                <a:off x="323528" y="5445225"/>
                <a:ext cx="8554032" cy="432048"/>
              </a:xfrm>
              <a:prstGeom prst="rect">
                <a:avLst/>
              </a:prstGeom>
              <a:gradFill flip="none" rotWithShape="1">
                <a:gsLst>
                  <a:gs pos="0">
                    <a:srgbClr val="FFFF99"/>
                  </a:gs>
                  <a:gs pos="52000">
                    <a:srgbClr val="FFCC66"/>
                  </a:gs>
                  <a:gs pos="100000">
                    <a:schemeClr val="bg2">
                      <a:lumMod val="50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12600000" scaled="0"/>
                <a:tileRect/>
              </a:gra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 z="107950">
                <a:bevelB/>
              </a:sp3d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wrap="none" rtlCol="0" anchor="ctr">
                <a:normAutofit/>
              </a:bodyPr>
              <a:lstStyle/>
              <a:p>
                <a:r>
                  <a:rPr lang="it-IT" dirty="0" smtClean="0"/>
                  <a:t>20 </a:t>
                </a:r>
                <a:r>
                  <a:rPr lang="it-IT" dirty="0" err="1" smtClean="0"/>
                  <a:t>vol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                       				             50 min.</a:t>
                </a:r>
                <a:endParaRPr lang="it-IT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ettangolo 28"/>
              <p:cNvSpPr/>
              <p:nvPr/>
            </p:nvSpPr>
            <p:spPr>
              <a:xfrm>
                <a:off x="323528" y="4293097"/>
                <a:ext cx="7033403" cy="432048"/>
              </a:xfrm>
              <a:prstGeom prst="rect">
                <a:avLst/>
              </a:prstGeom>
              <a:gradFill flip="none" rotWithShape="1">
                <a:gsLst>
                  <a:gs pos="0">
                    <a:srgbClr val="FFFF99"/>
                  </a:gs>
                  <a:gs pos="25000">
                    <a:srgbClr val="FFCC66"/>
                  </a:gs>
                  <a:gs pos="100000">
                    <a:schemeClr val="bg2">
                      <a:lumMod val="50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12600000" scaled="0"/>
                <a:tileRect/>
              </a:gra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 z="107950">
                <a:bevelB/>
              </a:sp3d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wrap="none" rtlCol="0" anchor="ctr">
                <a:normAutofit/>
              </a:bodyPr>
              <a:lstStyle/>
              <a:p>
                <a:r>
                  <a:rPr lang="it-IT" dirty="0" err="1"/>
                  <a:t>Fix</a:t>
                </a:r>
                <a:r>
                  <a:rPr lang="it-IT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				                         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60 min.</a:t>
                </a:r>
                <a:endParaRPr lang="it-IT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Freccia in giù 30"/>
              <p:cNvSpPr/>
              <p:nvPr/>
            </p:nvSpPr>
            <p:spPr>
              <a:xfrm rot="16200000">
                <a:off x="3713751" y="1966166"/>
                <a:ext cx="288032" cy="5085909"/>
              </a:xfrm>
              <a:prstGeom prst="downArrow">
                <a:avLst>
                  <a:gd name="adj1" fmla="val 57055"/>
                  <a:gd name="adj2" fmla="val 88801"/>
                </a:avLst>
              </a:prstGeom>
              <a:gradFill>
                <a:gsLst>
                  <a:gs pos="17000">
                    <a:srgbClr val="FFFF81"/>
                  </a:gs>
                  <a:gs pos="44000">
                    <a:srgbClr val="C98121"/>
                  </a:gs>
                  <a:gs pos="69000">
                    <a:srgbClr val="A04520"/>
                  </a:gs>
                  <a:gs pos="78000">
                    <a:srgbClr val="7E0000"/>
                  </a:gs>
                </a:gsLst>
                <a:lin ang="12600000" scaled="0"/>
              </a:gradFill>
              <a:ln cap="sq">
                <a:solidFill>
                  <a:schemeClr val="bg2">
                    <a:lumMod val="10000"/>
                  </a:schemeClr>
                </a:solidFill>
                <a:beve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lIns="108000" tIns="0" rIns="108000" rtlCol="0" anchor="ctr" anchorCtr="0"/>
              <a:lstStyle/>
              <a:p>
                <a:pPr algn="ctr"/>
                <a:endParaRPr lang="it-IT" dirty="0"/>
              </a:p>
            </p:txBody>
          </p:sp>
          <p:sp>
            <p:nvSpPr>
              <p:cNvPr id="32" name="Freccia in giù 31"/>
              <p:cNvSpPr/>
              <p:nvPr/>
            </p:nvSpPr>
            <p:spPr>
              <a:xfrm rot="16200000">
                <a:off x="4431214" y="1868844"/>
                <a:ext cx="288032" cy="6432682"/>
              </a:xfrm>
              <a:prstGeom prst="downArrow">
                <a:avLst>
                  <a:gd name="adj1" fmla="val 57055"/>
                  <a:gd name="adj2" fmla="val 88801"/>
                </a:avLst>
              </a:prstGeom>
              <a:gradFill>
                <a:gsLst>
                  <a:gs pos="17000">
                    <a:srgbClr val="FFFF81"/>
                  </a:gs>
                  <a:gs pos="44000">
                    <a:srgbClr val="C98121"/>
                  </a:gs>
                  <a:gs pos="69000">
                    <a:srgbClr val="A04520"/>
                  </a:gs>
                  <a:gs pos="78000">
                    <a:srgbClr val="7E0000"/>
                  </a:gs>
                </a:gsLst>
                <a:lin ang="12600000" scaled="0"/>
              </a:gradFill>
              <a:ln cap="sq">
                <a:solidFill>
                  <a:schemeClr val="bg2">
                    <a:lumMod val="10000"/>
                  </a:schemeClr>
                </a:solidFill>
                <a:beve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lIns="108000" tIns="0" rIns="108000" rtlCol="0" anchor="ctr" anchorCtr="0"/>
              <a:lstStyle/>
              <a:p>
                <a:pPr algn="ctr"/>
                <a:endParaRPr lang="it-IT" dirty="0"/>
              </a:p>
            </p:txBody>
          </p:sp>
          <p:sp>
            <p:nvSpPr>
              <p:cNvPr id="33" name="Freccia in giù 32"/>
              <p:cNvSpPr/>
              <p:nvPr/>
            </p:nvSpPr>
            <p:spPr>
              <a:xfrm rot="16200000">
                <a:off x="4440313" y="2435809"/>
                <a:ext cx="288032" cy="6450880"/>
              </a:xfrm>
              <a:prstGeom prst="downArrow">
                <a:avLst>
                  <a:gd name="adj1" fmla="val 57055"/>
                  <a:gd name="adj2" fmla="val 88801"/>
                </a:avLst>
              </a:prstGeom>
              <a:gradFill>
                <a:gsLst>
                  <a:gs pos="17000">
                    <a:srgbClr val="FFFF81"/>
                  </a:gs>
                  <a:gs pos="44000">
                    <a:srgbClr val="C98121"/>
                  </a:gs>
                  <a:gs pos="69000">
                    <a:srgbClr val="A04520"/>
                  </a:gs>
                  <a:gs pos="78000">
                    <a:srgbClr val="7E0000"/>
                  </a:gs>
                </a:gsLst>
                <a:lin ang="12600000" scaled="0"/>
              </a:gradFill>
              <a:ln cap="sq">
                <a:solidFill>
                  <a:schemeClr val="bg2">
                    <a:lumMod val="10000"/>
                  </a:schemeClr>
                </a:solidFill>
                <a:beve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lIns="108000" tIns="0" rIns="108000" rtlCol="0" anchor="ctr" anchorCtr="0"/>
              <a:lstStyle/>
              <a:p>
                <a:pPr algn="ctr"/>
                <a:endParaRPr lang="it-IT" dirty="0"/>
              </a:p>
            </p:txBody>
          </p:sp>
          <p:sp>
            <p:nvSpPr>
              <p:cNvPr id="36" name="Rettangolo 35"/>
              <p:cNvSpPr/>
              <p:nvPr/>
            </p:nvSpPr>
            <p:spPr>
              <a:xfrm>
                <a:off x="-200466" y="3714037"/>
                <a:ext cx="1633436" cy="5124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it-IT" sz="1400" b="1" dirty="0" err="1" smtClean="0">
                    <a:solidFill>
                      <a:prstClr val="black"/>
                    </a:solidFill>
                  </a:rPr>
                  <a:t>Podklady</a:t>
                </a:r>
                <a:r>
                  <a:rPr lang="it-IT" sz="1400" b="1" dirty="0" smtClean="0">
                    <a:solidFill>
                      <a:prstClr val="black"/>
                    </a:solidFill>
                  </a:rPr>
                  <a:t> </a:t>
                </a:r>
                <a:r>
                  <a:rPr lang="it-IT" sz="1400" b="1" dirty="0" err="1" smtClean="0">
                    <a:solidFill>
                      <a:prstClr val="black"/>
                    </a:solidFill>
                  </a:rPr>
                  <a:t>při</a:t>
                </a:r>
                <a:r>
                  <a:rPr lang="it-IT" sz="1400" b="1" dirty="0" smtClean="0">
                    <a:solidFill>
                      <a:prstClr val="black"/>
                    </a:solidFill>
                  </a:rPr>
                  <a:t> </a:t>
                </a:r>
                <a:r>
                  <a:rPr lang="it-IT" sz="1400" b="1" dirty="0" err="1" smtClean="0">
                    <a:solidFill>
                      <a:prstClr val="black"/>
                    </a:solidFill>
                  </a:rPr>
                  <a:t>zesvětlení</a:t>
                </a:r>
                <a:r>
                  <a:rPr lang="it-IT" sz="1400" b="1" dirty="0" smtClean="0">
                    <a:solidFill>
                      <a:prstClr val="black"/>
                    </a:solidFill>
                  </a:rPr>
                  <a:t> </a:t>
                </a:r>
                <a:endParaRPr lang="it-IT" sz="1400" b="1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8" name="CasellaDiTesto 37"/>
            <p:cNvSpPr txBox="1"/>
            <p:nvPr/>
          </p:nvSpPr>
          <p:spPr>
            <a:xfrm>
              <a:off x="-1" y="2204864"/>
              <a:ext cx="18066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it-IT" sz="24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</a:rPr>
                <a:t>Na </a:t>
              </a:r>
              <a:r>
                <a:rPr lang="it-IT" sz="2400" b="1" cap="all" dirty="0" err="1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</a:rPr>
                <a:t>vlasové</a:t>
              </a:r>
              <a:endParaRPr lang="it-IT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endParaRPr>
            </a:p>
            <a:p>
              <a:pPr algn="ctr"/>
              <a:r>
                <a:rPr lang="it-IT" sz="2400" b="1" cap="all" dirty="0" err="1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</a:rPr>
                <a:t>pokožce</a:t>
              </a:r>
              <a:endParaRPr lang="it-IT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endParaRPr>
            </a:p>
          </p:txBody>
        </p:sp>
      </p:grpSp>
      <p:graphicFrame>
        <p:nvGraphicFramePr>
          <p:cNvPr id="40" name="Tabella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772553"/>
              </p:ext>
            </p:extLst>
          </p:nvPr>
        </p:nvGraphicFramePr>
        <p:xfrm>
          <a:off x="2771798" y="3505211"/>
          <a:ext cx="6192690" cy="2804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4670"/>
                <a:gridCol w="884670"/>
                <a:gridCol w="884670"/>
                <a:gridCol w="884670"/>
                <a:gridCol w="884670"/>
                <a:gridCol w="884670"/>
                <a:gridCol w="884670"/>
              </a:tblGrid>
              <a:tr h="484430"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t-IT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t-IT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t-IT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it-IT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t-IT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it-IT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it-IT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1479"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1479"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1479"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1479">
                <a:tc>
                  <a:txBody>
                    <a:bodyPr/>
                    <a:lstStyle/>
                    <a:p>
                      <a:pPr algn="ctr"/>
                      <a:endParaRPr lang="it-IT" sz="2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44" name="Gruppo 43"/>
          <p:cNvGrpSpPr/>
          <p:nvPr/>
        </p:nvGrpSpPr>
        <p:grpSpPr>
          <a:xfrm>
            <a:off x="1768634" y="3504490"/>
            <a:ext cx="7195854" cy="2806571"/>
            <a:chOff x="1696626" y="4051429"/>
            <a:chExt cx="7195854" cy="2806571"/>
          </a:xfrm>
        </p:grpSpPr>
        <p:sp>
          <p:nvSpPr>
            <p:cNvPr id="11" name="Rettangolo 10"/>
            <p:cNvSpPr/>
            <p:nvPr/>
          </p:nvSpPr>
          <p:spPr>
            <a:xfrm>
              <a:off x="1806641" y="5240634"/>
              <a:ext cx="7085839" cy="441099"/>
            </a:xfrm>
            <a:prstGeom prst="rect">
              <a:avLst/>
            </a:prstGeom>
            <a:gradFill flip="none" rotWithShape="1">
              <a:gsLst>
                <a:gs pos="0">
                  <a:srgbClr val="FFFF99"/>
                </a:gs>
                <a:gs pos="34000">
                  <a:srgbClr val="FFCC66"/>
                </a:gs>
                <a:gs pos="100000">
                  <a:schemeClr val="bg2">
                    <a:lumMod val="50000"/>
                  </a:schemeClr>
                </a:gs>
                <a:gs pos="100000">
                  <a:schemeClr val="lt1">
                    <a:shade val="100000"/>
                    <a:satMod val="115000"/>
                  </a:schemeClr>
                </a:gs>
              </a:gsLst>
              <a:lin ang="12600000" scaled="0"/>
              <a:tileRect/>
            </a:gra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z="107950">
              <a:bevelB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rtlCol="0" anchor="ctr">
              <a:normAutofit/>
            </a:bodyPr>
            <a:lstStyle/>
            <a:p>
              <a:r>
                <a:rPr lang="it-IT" dirty="0"/>
                <a:t>20  </a:t>
              </a:r>
              <a:r>
                <a:rPr lang="it-IT" dirty="0" err="1" smtClean="0">
                  <a:solidFill>
                    <a:schemeClr val="tx1"/>
                  </a:solidFill>
                </a:rPr>
                <a:t>vol</a:t>
              </a:r>
              <a:r>
                <a:rPr lang="it-IT" dirty="0" smtClean="0">
                  <a:solidFill>
                    <a:schemeClr val="tx1"/>
                  </a:solidFill>
                </a:rPr>
                <a:t>						             50 min.</a:t>
              </a:r>
              <a:endParaRPr lang="it-IT" dirty="0">
                <a:solidFill>
                  <a:schemeClr val="tx1"/>
                </a:solidFill>
              </a:endParaRPr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1806641" y="5828768"/>
              <a:ext cx="7085839" cy="44109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z="107950">
              <a:bevelB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rtlCol="0" anchor="ctr">
              <a:normAutofit/>
            </a:bodyPr>
            <a:lstStyle/>
            <a:p>
              <a:r>
                <a:rPr lang="it-IT" dirty="0"/>
                <a:t>30 </a:t>
              </a:r>
              <a:r>
                <a:rPr lang="it-IT" dirty="0" smtClean="0">
                  <a:solidFill>
                    <a:schemeClr val="tx1"/>
                  </a:solidFill>
                </a:rPr>
                <a:t>vol.                        				             40 min.</a:t>
              </a:r>
              <a:endParaRPr lang="it-IT" dirty="0">
                <a:solidFill>
                  <a:schemeClr val="tx1"/>
                </a:solidFill>
              </a:endParaRPr>
            </a:p>
          </p:txBody>
        </p:sp>
        <p:sp>
          <p:nvSpPr>
            <p:cNvPr id="13" name="Rettangolo 12"/>
            <p:cNvSpPr/>
            <p:nvPr/>
          </p:nvSpPr>
          <p:spPr>
            <a:xfrm>
              <a:off x="1806641" y="6416901"/>
              <a:ext cx="7085839" cy="44109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z="107950">
              <a:bevelB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rtlCol="0" anchor="ctr">
              <a:normAutofit/>
            </a:bodyPr>
            <a:lstStyle/>
            <a:p>
              <a:r>
                <a:rPr lang="it-IT" dirty="0"/>
                <a:t>40 </a:t>
              </a:r>
              <a:r>
                <a:rPr lang="it-IT" dirty="0" err="1" smtClean="0">
                  <a:solidFill>
                    <a:schemeClr val="tx1"/>
                  </a:solidFill>
                </a:rPr>
                <a:t>vol</a:t>
              </a:r>
              <a:r>
                <a:rPr lang="it-IT" dirty="0" smtClean="0">
                  <a:solidFill>
                    <a:schemeClr val="tx1"/>
                  </a:solidFill>
                </a:rPr>
                <a:t> 						             30 min.</a:t>
              </a:r>
              <a:endParaRPr lang="it-IT" dirty="0">
                <a:solidFill>
                  <a:schemeClr val="tx1"/>
                </a:solidFill>
              </a:endParaRPr>
            </a:p>
          </p:txBody>
        </p:sp>
        <p:sp>
          <p:nvSpPr>
            <p:cNvPr id="14" name="Rettangolo 13"/>
            <p:cNvSpPr/>
            <p:nvPr/>
          </p:nvSpPr>
          <p:spPr>
            <a:xfrm>
              <a:off x="1806641" y="4652503"/>
              <a:ext cx="7085839" cy="441099"/>
            </a:xfrm>
            <a:prstGeom prst="rect">
              <a:avLst/>
            </a:prstGeom>
            <a:gradFill flip="none" rotWithShape="1">
              <a:gsLst>
                <a:gs pos="0">
                  <a:srgbClr val="FFFF99"/>
                </a:gs>
                <a:gs pos="25000">
                  <a:srgbClr val="FFCC66"/>
                </a:gs>
                <a:gs pos="100000">
                  <a:schemeClr val="bg2">
                    <a:lumMod val="50000"/>
                  </a:schemeClr>
                </a:gs>
                <a:gs pos="100000">
                  <a:schemeClr val="lt1">
                    <a:shade val="100000"/>
                    <a:satMod val="115000"/>
                  </a:schemeClr>
                </a:gs>
              </a:gsLst>
              <a:lin ang="12600000" scaled="0"/>
              <a:tileRect/>
            </a:gra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z="107950">
              <a:bevelB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rtlCol="0" anchor="ctr">
              <a:normAutofit/>
            </a:bodyPr>
            <a:lstStyle/>
            <a:p>
              <a:r>
                <a:rPr lang="it-IT" dirty="0"/>
                <a:t>10  </a:t>
              </a:r>
              <a:r>
                <a:rPr lang="it-IT" dirty="0" smtClean="0">
                  <a:solidFill>
                    <a:schemeClr val="tx1"/>
                  </a:solidFill>
                </a:rPr>
                <a:t>vol.                                                                                                          60 min.</a:t>
              </a:r>
              <a:endParaRPr lang="it-IT" dirty="0">
                <a:solidFill>
                  <a:schemeClr val="tx1"/>
                </a:solidFill>
              </a:endParaRPr>
            </a:p>
          </p:txBody>
        </p:sp>
        <p:sp>
          <p:nvSpPr>
            <p:cNvPr id="16" name="Rettangolo 15"/>
            <p:cNvSpPr/>
            <p:nvPr/>
          </p:nvSpPr>
          <p:spPr>
            <a:xfrm>
              <a:off x="1696626" y="4051429"/>
              <a:ext cx="1118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it-IT" sz="1400" b="1" dirty="0" err="1" smtClean="0">
                  <a:solidFill>
                    <a:prstClr val="black"/>
                  </a:solidFill>
                </a:rPr>
                <a:t>Podklady</a:t>
              </a:r>
              <a:r>
                <a:rPr lang="it-IT" sz="1400" b="1" dirty="0" smtClean="0">
                  <a:solidFill>
                    <a:prstClr val="black"/>
                  </a:solidFill>
                </a:rPr>
                <a:t> </a:t>
              </a:r>
              <a:r>
                <a:rPr lang="it-IT" sz="1400" b="1" dirty="0" err="1" smtClean="0">
                  <a:solidFill>
                    <a:prstClr val="black"/>
                  </a:solidFill>
                </a:rPr>
                <a:t>při</a:t>
              </a:r>
              <a:endParaRPr lang="it-IT" sz="1400" b="1" dirty="0" smtClean="0">
                <a:solidFill>
                  <a:prstClr val="black"/>
                </a:solidFill>
              </a:endParaRPr>
            </a:p>
            <a:p>
              <a:pPr algn="r"/>
              <a:r>
                <a:rPr lang="it-IT" sz="1400" b="1" dirty="0" smtClean="0">
                  <a:solidFill>
                    <a:prstClr val="black"/>
                  </a:solidFill>
                </a:rPr>
                <a:t> </a:t>
              </a:r>
              <a:r>
                <a:rPr lang="it-IT" sz="1400" b="1" dirty="0" err="1" smtClean="0">
                  <a:solidFill>
                    <a:prstClr val="black"/>
                  </a:solidFill>
                </a:rPr>
                <a:t>zesvětlení</a:t>
              </a:r>
              <a:r>
                <a:rPr lang="it-IT" sz="1400" b="1" dirty="0" smtClean="0">
                  <a:solidFill>
                    <a:prstClr val="black"/>
                  </a:solidFill>
                </a:rPr>
                <a:t> </a:t>
              </a:r>
              <a:endParaRPr lang="it-IT" sz="1400" b="1" dirty="0">
                <a:solidFill>
                  <a:prstClr val="black"/>
                </a:solidFill>
              </a:endParaRPr>
            </a:p>
          </p:txBody>
        </p:sp>
        <p:sp>
          <p:nvSpPr>
            <p:cNvPr id="18" name="Freccia in giù 17"/>
            <p:cNvSpPr/>
            <p:nvPr/>
          </p:nvSpPr>
          <p:spPr>
            <a:xfrm rot="16200000">
              <a:off x="5181051" y="2172752"/>
              <a:ext cx="294066" cy="5400601"/>
            </a:xfrm>
            <a:prstGeom prst="downArrow">
              <a:avLst>
                <a:gd name="adj1" fmla="val 57055"/>
                <a:gd name="adj2" fmla="val 88801"/>
              </a:avLst>
            </a:prstGeom>
            <a:gradFill>
              <a:gsLst>
                <a:gs pos="17000">
                  <a:srgbClr val="FFFF81"/>
                </a:gs>
                <a:gs pos="44000">
                  <a:srgbClr val="C98121"/>
                </a:gs>
                <a:gs pos="69000">
                  <a:srgbClr val="A04520"/>
                </a:gs>
                <a:gs pos="78000">
                  <a:srgbClr val="7E0000"/>
                </a:gs>
              </a:gsLst>
              <a:lin ang="12600000" scaled="0"/>
            </a:gradFill>
            <a:ln cap="sq">
              <a:solidFill>
                <a:schemeClr val="bg2">
                  <a:lumMod val="10000"/>
                </a:schemeClr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108000" tIns="0" rIns="108000" rtlCol="0" anchor="ctr" anchorCtr="0"/>
            <a:lstStyle/>
            <a:p>
              <a:pPr algn="ctr"/>
              <a:endParaRPr lang="it-IT" dirty="0"/>
            </a:p>
          </p:txBody>
        </p:sp>
        <p:sp>
          <p:nvSpPr>
            <p:cNvPr id="19" name="Freccia in giù 18"/>
            <p:cNvSpPr/>
            <p:nvPr/>
          </p:nvSpPr>
          <p:spPr>
            <a:xfrm rot="16200000">
              <a:off x="5181051" y="2760885"/>
              <a:ext cx="294066" cy="5400601"/>
            </a:xfrm>
            <a:prstGeom prst="downArrow">
              <a:avLst>
                <a:gd name="adj1" fmla="val 57055"/>
                <a:gd name="adj2" fmla="val 88801"/>
              </a:avLst>
            </a:prstGeom>
            <a:gradFill>
              <a:gsLst>
                <a:gs pos="17000">
                  <a:srgbClr val="FFFF81"/>
                </a:gs>
                <a:gs pos="44000">
                  <a:srgbClr val="C98121"/>
                </a:gs>
                <a:gs pos="69000">
                  <a:srgbClr val="A04520"/>
                </a:gs>
                <a:gs pos="78000">
                  <a:srgbClr val="7E0000"/>
                </a:gs>
              </a:gsLst>
              <a:lin ang="12600000" scaled="0"/>
            </a:gradFill>
            <a:ln cap="sq">
              <a:solidFill>
                <a:schemeClr val="bg2">
                  <a:lumMod val="10000"/>
                </a:schemeClr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108000" tIns="0" rIns="108000" rtlCol="0" anchor="ctr" anchorCtr="0"/>
            <a:lstStyle/>
            <a:p>
              <a:pPr algn="ctr"/>
              <a:endParaRPr lang="it-IT" dirty="0"/>
            </a:p>
          </p:txBody>
        </p:sp>
        <p:sp>
          <p:nvSpPr>
            <p:cNvPr id="20" name="Freccia in giù 19"/>
            <p:cNvSpPr/>
            <p:nvPr/>
          </p:nvSpPr>
          <p:spPr>
            <a:xfrm rot="16200000">
              <a:off x="5209517" y="3377485"/>
              <a:ext cx="294066" cy="5343666"/>
            </a:xfrm>
            <a:prstGeom prst="downArrow">
              <a:avLst>
                <a:gd name="adj1" fmla="val 57055"/>
                <a:gd name="adj2" fmla="val 88801"/>
              </a:avLst>
            </a:prstGeom>
            <a:gradFill>
              <a:gsLst>
                <a:gs pos="17000">
                  <a:srgbClr val="FFFF81"/>
                </a:gs>
                <a:gs pos="44000">
                  <a:srgbClr val="C98121"/>
                </a:gs>
                <a:gs pos="69000">
                  <a:srgbClr val="A04520"/>
                </a:gs>
                <a:gs pos="78000">
                  <a:srgbClr val="7E0000"/>
                </a:gs>
              </a:gsLst>
              <a:lin ang="12600000" scaled="0"/>
            </a:gradFill>
            <a:ln cap="sq">
              <a:solidFill>
                <a:schemeClr val="bg2">
                  <a:lumMod val="10000"/>
                </a:schemeClr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108000" tIns="0" rIns="108000" rtlCol="0" anchor="ctr" anchorCtr="0"/>
            <a:lstStyle/>
            <a:p>
              <a:pPr algn="ctr"/>
              <a:endParaRPr lang="it-IT" dirty="0"/>
            </a:p>
          </p:txBody>
        </p:sp>
        <p:sp>
          <p:nvSpPr>
            <p:cNvPr id="21" name="Freccia in giù 20"/>
            <p:cNvSpPr/>
            <p:nvPr/>
          </p:nvSpPr>
          <p:spPr>
            <a:xfrm rot="16200000">
              <a:off x="5209517" y="3965617"/>
              <a:ext cx="294066" cy="5343666"/>
            </a:xfrm>
            <a:prstGeom prst="downArrow">
              <a:avLst>
                <a:gd name="adj1" fmla="val 57055"/>
                <a:gd name="adj2" fmla="val 88801"/>
              </a:avLst>
            </a:prstGeom>
            <a:gradFill>
              <a:gsLst>
                <a:gs pos="17000">
                  <a:srgbClr val="FFFF81"/>
                </a:gs>
                <a:gs pos="44000">
                  <a:srgbClr val="C98121"/>
                </a:gs>
                <a:gs pos="69000">
                  <a:srgbClr val="A04520"/>
                </a:gs>
                <a:gs pos="78000">
                  <a:srgbClr val="7E0000"/>
                </a:gs>
              </a:gsLst>
              <a:lin ang="12600000" scaled="0"/>
            </a:gradFill>
            <a:ln cap="sq">
              <a:solidFill>
                <a:schemeClr val="bg2">
                  <a:lumMod val="10000"/>
                </a:schemeClr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108000" tIns="0" rIns="108000" rtlCol="0" anchor="ctr" anchorCtr="0"/>
            <a:lstStyle/>
            <a:p>
              <a:pPr algn="ctr"/>
              <a:endParaRPr lang="it-IT" dirty="0"/>
            </a:p>
          </p:txBody>
        </p:sp>
      </p:grpSp>
      <p:sp>
        <p:nvSpPr>
          <p:cNvPr id="39" name="CasellaDiTesto 38"/>
          <p:cNvSpPr txBox="1"/>
          <p:nvPr/>
        </p:nvSpPr>
        <p:spPr>
          <a:xfrm>
            <a:off x="72008" y="5264336"/>
            <a:ext cx="1656184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Na </a:t>
            </a:r>
            <a:r>
              <a:rPr lang="it-IT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vlasech</a:t>
            </a:r>
            <a:endParaRPr lang="it-IT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8004095" y="2492896"/>
            <a:ext cx="888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50 min.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701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Tabel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579145"/>
              </p:ext>
            </p:extLst>
          </p:nvPr>
        </p:nvGraphicFramePr>
        <p:xfrm>
          <a:off x="2699790" y="690955"/>
          <a:ext cx="6192690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4670"/>
                <a:gridCol w="884670"/>
                <a:gridCol w="884670"/>
                <a:gridCol w="884670"/>
                <a:gridCol w="884670"/>
                <a:gridCol w="884670"/>
                <a:gridCol w="884670"/>
              </a:tblGrid>
              <a:tr h="558062"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t-IT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t-IT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t-IT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it-IT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t-IT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it-IT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it-IT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8062"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8062">
                <a:tc>
                  <a:txBody>
                    <a:bodyPr/>
                    <a:lstStyle/>
                    <a:p>
                      <a:pPr algn="ctr"/>
                      <a:endParaRPr lang="it-IT" sz="2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8062">
                <a:tc>
                  <a:txBody>
                    <a:bodyPr/>
                    <a:lstStyle/>
                    <a:p>
                      <a:pPr algn="ctr"/>
                      <a:endParaRPr lang="it-IT" sz="2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45" name="Gruppo 44"/>
          <p:cNvGrpSpPr/>
          <p:nvPr/>
        </p:nvGrpSpPr>
        <p:grpSpPr>
          <a:xfrm>
            <a:off x="-1" y="702576"/>
            <a:ext cx="8892481" cy="2547568"/>
            <a:chOff x="-1" y="488293"/>
            <a:chExt cx="8892481" cy="2547568"/>
          </a:xfrm>
        </p:grpSpPr>
        <p:grpSp>
          <p:nvGrpSpPr>
            <p:cNvPr id="3" name="Gruppo 24"/>
            <p:cNvGrpSpPr/>
            <p:nvPr/>
          </p:nvGrpSpPr>
          <p:grpSpPr>
            <a:xfrm>
              <a:off x="1372584" y="488293"/>
              <a:ext cx="7519896" cy="2208554"/>
              <a:chOff x="-200466" y="3714037"/>
              <a:chExt cx="9078026" cy="2163236"/>
            </a:xfrm>
          </p:grpSpPr>
          <p:sp>
            <p:nvSpPr>
              <p:cNvPr id="26" name="Rettangolo 25"/>
              <p:cNvSpPr/>
              <p:nvPr/>
            </p:nvSpPr>
            <p:spPr>
              <a:xfrm>
                <a:off x="323528" y="4869160"/>
                <a:ext cx="8554032" cy="432048"/>
              </a:xfrm>
              <a:prstGeom prst="rect">
                <a:avLst/>
              </a:prstGeom>
              <a:gradFill flip="none" rotWithShape="1">
                <a:gsLst>
                  <a:gs pos="0">
                    <a:srgbClr val="FFFF99"/>
                  </a:gs>
                  <a:gs pos="34000">
                    <a:srgbClr val="FFCC66"/>
                  </a:gs>
                  <a:gs pos="100000">
                    <a:schemeClr val="bg2">
                      <a:lumMod val="50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12600000" scaled="0"/>
                <a:tileRect/>
              </a:gra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 z="107950">
                <a:bevelB/>
              </a:sp3d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wrap="none" rtlCol="0" anchor="ctr">
                <a:normAutofit/>
              </a:bodyPr>
              <a:lstStyle/>
              <a:p>
                <a:r>
                  <a:rPr lang="it-IT" dirty="0"/>
                  <a:t>10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vol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						             60 min.</a:t>
                </a:r>
                <a:endParaRPr lang="it-IT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ttangolo 26"/>
              <p:cNvSpPr/>
              <p:nvPr/>
            </p:nvSpPr>
            <p:spPr>
              <a:xfrm>
                <a:off x="323528" y="5445225"/>
                <a:ext cx="8554032" cy="432048"/>
              </a:xfrm>
              <a:prstGeom prst="rect">
                <a:avLst/>
              </a:prstGeom>
              <a:gradFill flip="none" rotWithShape="1">
                <a:gsLst>
                  <a:gs pos="0">
                    <a:srgbClr val="FFFF99"/>
                  </a:gs>
                  <a:gs pos="52000">
                    <a:srgbClr val="FFCC66"/>
                  </a:gs>
                  <a:gs pos="100000">
                    <a:schemeClr val="bg2">
                      <a:lumMod val="50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12600000" scaled="0"/>
                <a:tileRect/>
              </a:gra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 z="107950">
                <a:bevelB/>
              </a:sp3d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wrap="none" rtlCol="0" anchor="ctr">
                <a:normAutofit/>
              </a:bodyPr>
              <a:lstStyle/>
              <a:p>
                <a:r>
                  <a:rPr lang="it-IT" dirty="0" smtClean="0"/>
                  <a:t>20 </a:t>
                </a:r>
                <a:r>
                  <a:rPr lang="it-IT" dirty="0" err="1" smtClean="0"/>
                  <a:t>vol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                       				             50 min.</a:t>
                </a:r>
                <a:endParaRPr lang="it-IT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ettangolo 28"/>
              <p:cNvSpPr/>
              <p:nvPr/>
            </p:nvSpPr>
            <p:spPr>
              <a:xfrm>
                <a:off x="323528" y="4293097"/>
                <a:ext cx="7033403" cy="432048"/>
              </a:xfrm>
              <a:prstGeom prst="rect">
                <a:avLst/>
              </a:prstGeom>
              <a:gradFill flip="none" rotWithShape="1">
                <a:gsLst>
                  <a:gs pos="0">
                    <a:srgbClr val="FFFF99"/>
                  </a:gs>
                  <a:gs pos="25000">
                    <a:srgbClr val="FFCC66"/>
                  </a:gs>
                  <a:gs pos="100000">
                    <a:schemeClr val="bg2">
                      <a:lumMod val="50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12600000" scaled="0"/>
                <a:tileRect/>
              </a:gra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 z="107950">
                <a:bevelB/>
              </a:sp3d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wrap="none" rtlCol="0" anchor="ctr">
                <a:normAutofit/>
              </a:bodyPr>
              <a:lstStyle/>
              <a:p>
                <a:r>
                  <a:rPr lang="it-IT" dirty="0" err="1"/>
                  <a:t>Fix</a:t>
                </a:r>
                <a:r>
                  <a:rPr lang="it-IT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				                         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60 min.</a:t>
                </a:r>
                <a:endParaRPr lang="it-IT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Freccia in giù 30"/>
              <p:cNvSpPr/>
              <p:nvPr/>
            </p:nvSpPr>
            <p:spPr>
              <a:xfrm rot="16200000">
                <a:off x="3713751" y="1966166"/>
                <a:ext cx="288032" cy="5085909"/>
              </a:xfrm>
              <a:prstGeom prst="downArrow">
                <a:avLst>
                  <a:gd name="adj1" fmla="val 57055"/>
                  <a:gd name="adj2" fmla="val 88801"/>
                </a:avLst>
              </a:prstGeom>
              <a:gradFill>
                <a:gsLst>
                  <a:gs pos="17000">
                    <a:srgbClr val="FFFF81"/>
                  </a:gs>
                  <a:gs pos="44000">
                    <a:srgbClr val="C98121"/>
                  </a:gs>
                  <a:gs pos="69000">
                    <a:srgbClr val="A04520"/>
                  </a:gs>
                  <a:gs pos="78000">
                    <a:srgbClr val="7E0000"/>
                  </a:gs>
                </a:gsLst>
                <a:lin ang="12600000" scaled="0"/>
              </a:gradFill>
              <a:ln cap="sq">
                <a:solidFill>
                  <a:schemeClr val="bg2">
                    <a:lumMod val="10000"/>
                  </a:schemeClr>
                </a:solidFill>
                <a:beve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lIns="108000" tIns="0" rIns="108000" rtlCol="0" anchor="ctr" anchorCtr="0"/>
              <a:lstStyle/>
              <a:p>
                <a:pPr algn="ctr"/>
                <a:endParaRPr lang="it-IT" dirty="0"/>
              </a:p>
            </p:txBody>
          </p:sp>
          <p:sp>
            <p:nvSpPr>
              <p:cNvPr id="32" name="Freccia in giù 31"/>
              <p:cNvSpPr/>
              <p:nvPr/>
            </p:nvSpPr>
            <p:spPr>
              <a:xfrm rot="16200000">
                <a:off x="4431214" y="1868844"/>
                <a:ext cx="288032" cy="6432682"/>
              </a:xfrm>
              <a:prstGeom prst="downArrow">
                <a:avLst>
                  <a:gd name="adj1" fmla="val 57055"/>
                  <a:gd name="adj2" fmla="val 88801"/>
                </a:avLst>
              </a:prstGeom>
              <a:gradFill>
                <a:gsLst>
                  <a:gs pos="17000">
                    <a:srgbClr val="FFFF81"/>
                  </a:gs>
                  <a:gs pos="44000">
                    <a:srgbClr val="C98121"/>
                  </a:gs>
                  <a:gs pos="69000">
                    <a:srgbClr val="A04520"/>
                  </a:gs>
                  <a:gs pos="78000">
                    <a:srgbClr val="7E0000"/>
                  </a:gs>
                </a:gsLst>
                <a:lin ang="12600000" scaled="0"/>
              </a:gradFill>
              <a:ln cap="sq">
                <a:solidFill>
                  <a:schemeClr val="bg2">
                    <a:lumMod val="10000"/>
                  </a:schemeClr>
                </a:solidFill>
                <a:beve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lIns="108000" tIns="0" rIns="108000" rtlCol="0" anchor="ctr" anchorCtr="0"/>
              <a:lstStyle/>
              <a:p>
                <a:pPr algn="ctr"/>
                <a:endParaRPr lang="it-IT" dirty="0"/>
              </a:p>
            </p:txBody>
          </p:sp>
          <p:sp>
            <p:nvSpPr>
              <p:cNvPr id="33" name="Freccia in giù 32"/>
              <p:cNvSpPr/>
              <p:nvPr/>
            </p:nvSpPr>
            <p:spPr>
              <a:xfrm rot="16200000">
                <a:off x="4440313" y="2435809"/>
                <a:ext cx="288032" cy="6450880"/>
              </a:xfrm>
              <a:prstGeom prst="downArrow">
                <a:avLst>
                  <a:gd name="adj1" fmla="val 57055"/>
                  <a:gd name="adj2" fmla="val 88801"/>
                </a:avLst>
              </a:prstGeom>
              <a:gradFill>
                <a:gsLst>
                  <a:gs pos="17000">
                    <a:srgbClr val="FFFF81"/>
                  </a:gs>
                  <a:gs pos="44000">
                    <a:srgbClr val="C98121"/>
                  </a:gs>
                  <a:gs pos="69000">
                    <a:srgbClr val="A04520"/>
                  </a:gs>
                  <a:gs pos="78000">
                    <a:srgbClr val="7E0000"/>
                  </a:gs>
                </a:gsLst>
                <a:lin ang="12600000" scaled="0"/>
              </a:gradFill>
              <a:ln cap="sq">
                <a:solidFill>
                  <a:schemeClr val="bg2">
                    <a:lumMod val="10000"/>
                  </a:schemeClr>
                </a:solidFill>
                <a:beve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lIns="108000" tIns="0" rIns="108000" rtlCol="0" anchor="ctr" anchorCtr="0"/>
              <a:lstStyle/>
              <a:p>
                <a:pPr algn="ctr"/>
                <a:endParaRPr lang="it-IT" dirty="0"/>
              </a:p>
            </p:txBody>
          </p:sp>
          <p:sp>
            <p:nvSpPr>
              <p:cNvPr id="36" name="Rettangolo 35"/>
              <p:cNvSpPr/>
              <p:nvPr/>
            </p:nvSpPr>
            <p:spPr>
              <a:xfrm>
                <a:off x="-200466" y="3714037"/>
                <a:ext cx="1633436" cy="5124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it-IT" sz="1400" b="1" dirty="0" err="1" smtClean="0">
                    <a:solidFill>
                      <a:prstClr val="black"/>
                    </a:solidFill>
                  </a:rPr>
                  <a:t>Podklady</a:t>
                </a:r>
                <a:r>
                  <a:rPr lang="it-IT" sz="1400" b="1" dirty="0" smtClean="0">
                    <a:solidFill>
                      <a:prstClr val="black"/>
                    </a:solidFill>
                  </a:rPr>
                  <a:t> </a:t>
                </a:r>
                <a:r>
                  <a:rPr lang="it-IT" sz="1400" b="1" dirty="0" err="1" smtClean="0">
                    <a:solidFill>
                      <a:prstClr val="black"/>
                    </a:solidFill>
                  </a:rPr>
                  <a:t>při</a:t>
                </a:r>
                <a:r>
                  <a:rPr lang="it-IT" sz="1400" b="1" dirty="0" smtClean="0">
                    <a:solidFill>
                      <a:prstClr val="black"/>
                    </a:solidFill>
                  </a:rPr>
                  <a:t> </a:t>
                </a:r>
                <a:r>
                  <a:rPr lang="it-IT" sz="1400" b="1" dirty="0" err="1" smtClean="0">
                    <a:solidFill>
                      <a:prstClr val="black"/>
                    </a:solidFill>
                  </a:rPr>
                  <a:t>zesvětlení</a:t>
                </a:r>
                <a:r>
                  <a:rPr lang="it-IT" sz="1400" b="1" dirty="0" smtClean="0">
                    <a:solidFill>
                      <a:prstClr val="black"/>
                    </a:solidFill>
                  </a:rPr>
                  <a:t> </a:t>
                </a:r>
                <a:endParaRPr lang="it-IT" sz="1400" b="1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8" name="CasellaDiTesto 37"/>
            <p:cNvSpPr txBox="1"/>
            <p:nvPr/>
          </p:nvSpPr>
          <p:spPr>
            <a:xfrm>
              <a:off x="-1" y="2204864"/>
              <a:ext cx="18066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it-IT" sz="24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</a:rPr>
                <a:t>Na </a:t>
              </a:r>
              <a:r>
                <a:rPr lang="it-IT" sz="2400" b="1" cap="all" dirty="0" err="1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</a:rPr>
                <a:t>vlasové</a:t>
              </a:r>
              <a:r>
                <a:rPr lang="it-IT" sz="24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</a:rPr>
                <a:t> </a:t>
              </a:r>
              <a:r>
                <a:rPr lang="it-IT" sz="2400" b="1" cap="all" dirty="0" err="1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</a:rPr>
                <a:t>pokožce</a:t>
              </a:r>
              <a:endParaRPr lang="it-IT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endParaRPr>
            </a:p>
          </p:txBody>
        </p:sp>
      </p:grpSp>
      <p:graphicFrame>
        <p:nvGraphicFramePr>
          <p:cNvPr id="40" name="Tabella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886697"/>
              </p:ext>
            </p:extLst>
          </p:nvPr>
        </p:nvGraphicFramePr>
        <p:xfrm>
          <a:off x="2699790" y="3503470"/>
          <a:ext cx="6192690" cy="2804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4670"/>
                <a:gridCol w="884670"/>
                <a:gridCol w="884670"/>
                <a:gridCol w="884670"/>
                <a:gridCol w="884670"/>
                <a:gridCol w="884670"/>
                <a:gridCol w="884670"/>
              </a:tblGrid>
              <a:tr h="484430"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t-IT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t-IT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t-IT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it-IT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t-IT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it-IT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it-IT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1479"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1479"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1479"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1479">
                <a:tc>
                  <a:txBody>
                    <a:bodyPr/>
                    <a:lstStyle/>
                    <a:p>
                      <a:pPr algn="ctr"/>
                      <a:endParaRPr lang="it-IT" sz="2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8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44" name="Gruppo 43"/>
          <p:cNvGrpSpPr/>
          <p:nvPr/>
        </p:nvGrpSpPr>
        <p:grpSpPr>
          <a:xfrm>
            <a:off x="418770" y="3502749"/>
            <a:ext cx="8473710" cy="2806571"/>
            <a:chOff x="418770" y="4051429"/>
            <a:chExt cx="8473710" cy="2806571"/>
          </a:xfrm>
        </p:grpSpPr>
        <p:sp>
          <p:nvSpPr>
            <p:cNvPr id="11" name="Rettangolo 10"/>
            <p:cNvSpPr/>
            <p:nvPr/>
          </p:nvSpPr>
          <p:spPr>
            <a:xfrm>
              <a:off x="1806641" y="5240634"/>
              <a:ext cx="7085839" cy="441099"/>
            </a:xfrm>
            <a:prstGeom prst="rect">
              <a:avLst/>
            </a:prstGeom>
            <a:gradFill flip="none" rotWithShape="1">
              <a:gsLst>
                <a:gs pos="0">
                  <a:srgbClr val="FFFF99"/>
                </a:gs>
                <a:gs pos="34000">
                  <a:srgbClr val="FFCC66"/>
                </a:gs>
                <a:gs pos="100000">
                  <a:schemeClr val="bg2">
                    <a:lumMod val="50000"/>
                  </a:schemeClr>
                </a:gs>
                <a:gs pos="100000">
                  <a:schemeClr val="lt1">
                    <a:shade val="100000"/>
                    <a:satMod val="115000"/>
                  </a:schemeClr>
                </a:gs>
              </a:gsLst>
              <a:lin ang="12600000" scaled="0"/>
              <a:tileRect/>
            </a:gra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z="107950">
              <a:bevelB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rtlCol="0" anchor="ctr">
              <a:normAutofit/>
            </a:bodyPr>
            <a:lstStyle/>
            <a:p>
              <a:r>
                <a:rPr lang="it-IT" dirty="0"/>
                <a:t>20  </a:t>
              </a:r>
              <a:r>
                <a:rPr lang="it-IT" dirty="0" err="1" smtClean="0">
                  <a:solidFill>
                    <a:schemeClr val="tx1"/>
                  </a:solidFill>
                </a:rPr>
                <a:t>vol</a:t>
              </a:r>
              <a:r>
                <a:rPr lang="it-IT" dirty="0" smtClean="0">
                  <a:solidFill>
                    <a:schemeClr val="tx1"/>
                  </a:solidFill>
                </a:rPr>
                <a:t>						             50 min.</a:t>
              </a:r>
              <a:endParaRPr lang="it-IT" dirty="0">
                <a:solidFill>
                  <a:schemeClr val="tx1"/>
                </a:solidFill>
              </a:endParaRPr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1806641" y="5828768"/>
              <a:ext cx="7085839" cy="44109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z="107950">
              <a:bevelB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rtlCol="0" anchor="ctr">
              <a:normAutofit/>
            </a:bodyPr>
            <a:lstStyle/>
            <a:p>
              <a:r>
                <a:rPr lang="it-IT" dirty="0"/>
                <a:t>30 </a:t>
              </a:r>
              <a:r>
                <a:rPr lang="it-IT" dirty="0" smtClean="0">
                  <a:solidFill>
                    <a:schemeClr val="tx1"/>
                  </a:solidFill>
                </a:rPr>
                <a:t>vol.                        				             40 min.</a:t>
              </a:r>
              <a:endParaRPr lang="it-IT" dirty="0">
                <a:solidFill>
                  <a:schemeClr val="tx1"/>
                </a:solidFill>
              </a:endParaRPr>
            </a:p>
          </p:txBody>
        </p:sp>
        <p:sp>
          <p:nvSpPr>
            <p:cNvPr id="13" name="Rettangolo 12"/>
            <p:cNvSpPr/>
            <p:nvPr/>
          </p:nvSpPr>
          <p:spPr>
            <a:xfrm>
              <a:off x="1806641" y="6416901"/>
              <a:ext cx="7085839" cy="44109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z="107950">
              <a:bevelB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rtlCol="0" anchor="ctr">
              <a:normAutofit/>
            </a:bodyPr>
            <a:lstStyle/>
            <a:p>
              <a:r>
                <a:rPr lang="it-IT" dirty="0"/>
                <a:t>40 </a:t>
              </a:r>
              <a:r>
                <a:rPr lang="it-IT" dirty="0" err="1" smtClean="0">
                  <a:solidFill>
                    <a:schemeClr val="tx1"/>
                  </a:solidFill>
                </a:rPr>
                <a:t>vol</a:t>
              </a:r>
              <a:r>
                <a:rPr lang="it-IT" dirty="0" smtClean="0">
                  <a:solidFill>
                    <a:schemeClr val="tx1"/>
                  </a:solidFill>
                </a:rPr>
                <a:t> 						             30 min.</a:t>
              </a:r>
              <a:endParaRPr lang="it-IT" dirty="0">
                <a:solidFill>
                  <a:schemeClr val="tx1"/>
                </a:solidFill>
              </a:endParaRPr>
            </a:p>
          </p:txBody>
        </p:sp>
        <p:sp>
          <p:nvSpPr>
            <p:cNvPr id="14" name="Rettangolo 13"/>
            <p:cNvSpPr/>
            <p:nvPr/>
          </p:nvSpPr>
          <p:spPr>
            <a:xfrm>
              <a:off x="1806641" y="4652503"/>
              <a:ext cx="7085839" cy="441099"/>
            </a:xfrm>
            <a:prstGeom prst="rect">
              <a:avLst/>
            </a:prstGeom>
            <a:gradFill flip="none" rotWithShape="1">
              <a:gsLst>
                <a:gs pos="0">
                  <a:srgbClr val="FFFF99"/>
                </a:gs>
                <a:gs pos="25000">
                  <a:srgbClr val="FFCC66"/>
                </a:gs>
                <a:gs pos="100000">
                  <a:schemeClr val="bg2">
                    <a:lumMod val="50000"/>
                  </a:schemeClr>
                </a:gs>
                <a:gs pos="100000">
                  <a:schemeClr val="lt1">
                    <a:shade val="100000"/>
                    <a:satMod val="115000"/>
                  </a:schemeClr>
                </a:gs>
              </a:gsLst>
              <a:lin ang="12600000" scaled="0"/>
              <a:tileRect/>
            </a:gra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z="107950">
              <a:bevelB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none" rtlCol="0" anchor="ctr">
              <a:normAutofit/>
            </a:bodyPr>
            <a:lstStyle/>
            <a:p>
              <a:r>
                <a:rPr lang="it-IT" dirty="0"/>
                <a:t>10  </a:t>
              </a:r>
              <a:r>
                <a:rPr lang="it-IT" dirty="0" smtClean="0">
                  <a:solidFill>
                    <a:schemeClr val="tx1"/>
                  </a:solidFill>
                </a:rPr>
                <a:t>vol.                                                                                                          60 min.</a:t>
              </a:r>
              <a:endParaRPr lang="it-IT" dirty="0">
                <a:solidFill>
                  <a:schemeClr val="tx1"/>
                </a:solidFill>
              </a:endParaRPr>
            </a:p>
          </p:txBody>
        </p:sp>
        <p:sp>
          <p:nvSpPr>
            <p:cNvPr id="16" name="Rettangolo 15"/>
            <p:cNvSpPr/>
            <p:nvPr/>
          </p:nvSpPr>
          <p:spPr>
            <a:xfrm>
              <a:off x="418770" y="4051429"/>
              <a:ext cx="228102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it-IT" sz="1400" b="1" dirty="0" err="1" smtClean="0">
                  <a:solidFill>
                    <a:prstClr val="black"/>
                  </a:solidFill>
                </a:rPr>
                <a:t>Podklady</a:t>
              </a:r>
              <a:r>
                <a:rPr lang="it-IT" sz="1400" b="1" dirty="0" smtClean="0">
                  <a:solidFill>
                    <a:prstClr val="black"/>
                  </a:solidFill>
                </a:rPr>
                <a:t> </a:t>
              </a:r>
              <a:r>
                <a:rPr lang="it-IT" sz="1400" b="1" dirty="0" err="1" smtClean="0">
                  <a:solidFill>
                    <a:prstClr val="black"/>
                  </a:solidFill>
                </a:rPr>
                <a:t>při</a:t>
              </a:r>
              <a:r>
                <a:rPr lang="it-IT" sz="1400" b="1" dirty="0" smtClean="0">
                  <a:solidFill>
                    <a:prstClr val="black"/>
                  </a:solidFill>
                </a:rPr>
                <a:t> </a:t>
              </a:r>
            </a:p>
            <a:p>
              <a:pPr algn="r"/>
              <a:r>
                <a:rPr lang="it-IT" sz="1400" b="1" dirty="0" err="1" smtClean="0">
                  <a:solidFill>
                    <a:prstClr val="black"/>
                  </a:solidFill>
                </a:rPr>
                <a:t>zesvětlení</a:t>
              </a:r>
              <a:r>
                <a:rPr lang="it-IT" sz="1400" b="1" dirty="0" smtClean="0">
                  <a:solidFill>
                    <a:prstClr val="black"/>
                  </a:solidFill>
                </a:rPr>
                <a:t> </a:t>
              </a:r>
              <a:endParaRPr lang="it-IT" sz="1400" b="1" dirty="0">
                <a:solidFill>
                  <a:prstClr val="black"/>
                </a:solidFill>
              </a:endParaRPr>
            </a:p>
          </p:txBody>
        </p:sp>
        <p:sp>
          <p:nvSpPr>
            <p:cNvPr id="18" name="Freccia in giù 17"/>
            <p:cNvSpPr/>
            <p:nvPr/>
          </p:nvSpPr>
          <p:spPr>
            <a:xfrm rot="16200000">
              <a:off x="5181051" y="2172752"/>
              <a:ext cx="294066" cy="5400601"/>
            </a:xfrm>
            <a:prstGeom prst="downArrow">
              <a:avLst>
                <a:gd name="adj1" fmla="val 57055"/>
                <a:gd name="adj2" fmla="val 88801"/>
              </a:avLst>
            </a:prstGeom>
            <a:gradFill>
              <a:gsLst>
                <a:gs pos="17000">
                  <a:srgbClr val="FFFF81"/>
                </a:gs>
                <a:gs pos="44000">
                  <a:srgbClr val="C98121"/>
                </a:gs>
                <a:gs pos="69000">
                  <a:srgbClr val="A04520"/>
                </a:gs>
                <a:gs pos="78000">
                  <a:srgbClr val="7E0000"/>
                </a:gs>
              </a:gsLst>
              <a:lin ang="12600000" scaled="0"/>
            </a:gradFill>
            <a:ln cap="sq">
              <a:solidFill>
                <a:schemeClr val="bg2">
                  <a:lumMod val="10000"/>
                </a:schemeClr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108000" tIns="0" rIns="108000" rtlCol="0" anchor="ctr" anchorCtr="0"/>
            <a:lstStyle/>
            <a:p>
              <a:pPr algn="ctr"/>
              <a:endParaRPr lang="it-IT" dirty="0"/>
            </a:p>
          </p:txBody>
        </p:sp>
        <p:sp>
          <p:nvSpPr>
            <p:cNvPr id="19" name="Freccia in giù 18"/>
            <p:cNvSpPr/>
            <p:nvPr/>
          </p:nvSpPr>
          <p:spPr>
            <a:xfrm rot="16200000">
              <a:off x="5181051" y="2760885"/>
              <a:ext cx="294066" cy="5400601"/>
            </a:xfrm>
            <a:prstGeom prst="downArrow">
              <a:avLst>
                <a:gd name="adj1" fmla="val 57055"/>
                <a:gd name="adj2" fmla="val 88801"/>
              </a:avLst>
            </a:prstGeom>
            <a:gradFill>
              <a:gsLst>
                <a:gs pos="17000">
                  <a:srgbClr val="FFFF81"/>
                </a:gs>
                <a:gs pos="44000">
                  <a:srgbClr val="C98121"/>
                </a:gs>
                <a:gs pos="69000">
                  <a:srgbClr val="A04520"/>
                </a:gs>
                <a:gs pos="78000">
                  <a:srgbClr val="7E0000"/>
                </a:gs>
              </a:gsLst>
              <a:lin ang="12600000" scaled="0"/>
            </a:gradFill>
            <a:ln cap="sq">
              <a:solidFill>
                <a:schemeClr val="bg2">
                  <a:lumMod val="10000"/>
                </a:schemeClr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108000" tIns="0" rIns="108000" rtlCol="0" anchor="ctr" anchorCtr="0"/>
            <a:lstStyle/>
            <a:p>
              <a:pPr algn="ctr"/>
              <a:endParaRPr lang="it-IT" dirty="0"/>
            </a:p>
          </p:txBody>
        </p:sp>
        <p:sp>
          <p:nvSpPr>
            <p:cNvPr id="20" name="Freccia in giù 19"/>
            <p:cNvSpPr/>
            <p:nvPr/>
          </p:nvSpPr>
          <p:spPr>
            <a:xfrm rot="16200000">
              <a:off x="5209517" y="3377485"/>
              <a:ext cx="294066" cy="5343666"/>
            </a:xfrm>
            <a:prstGeom prst="downArrow">
              <a:avLst>
                <a:gd name="adj1" fmla="val 57055"/>
                <a:gd name="adj2" fmla="val 88801"/>
              </a:avLst>
            </a:prstGeom>
            <a:gradFill>
              <a:gsLst>
                <a:gs pos="17000">
                  <a:srgbClr val="FFFF81"/>
                </a:gs>
                <a:gs pos="44000">
                  <a:srgbClr val="C98121"/>
                </a:gs>
                <a:gs pos="69000">
                  <a:srgbClr val="A04520"/>
                </a:gs>
                <a:gs pos="78000">
                  <a:srgbClr val="7E0000"/>
                </a:gs>
              </a:gsLst>
              <a:lin ang="12600000" scaled="0"/>
            </a:gradFill>
            <a:ln cap="sq">
              <a:solidFill>
                <a:schemeClr val="bg2">
                  <a:lumMod val="10000"/>
                </a:schemeClr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108000" tIns="0" rIns="108000" rtlCol="0" anchor="ctr" anchorCtr="0"/>
            <a:lstStyle/>
            <a:p>
              <a:pPr algn="ctr"/>
              <a:endParaRPr lang="it-IT" dirty="0"/>
            </a:p>
          </p:txBody>
        </p:sp>
        <p:sp>
          <p:nvSpPr>
            <p:cNvPr id="21" name="Freccia in giù 20"/>
            <p:cNvSpPr/>
            <p:nvPr/>
          </p:nvSpPr>
          <p:spPr>
            <a:xfrm rot="16200000">
              <a:off x="5209517" y="3965617"/>
              <a:ext cx="294066" cy="5343666"/>
            </a:xfrm>
            <a:prstGeom prst="downArrow">
              <a:avLst>
                <a:gd name="adj1" fmla="val 57055"/>
                <a:gd name="adj2" fmla="val 88801"/>
              </a:avLst>
            </a:prstGeom>
            <a:gradFill>
              <a:gsLst>
                <a:gs pos="17000">
                  <a:srgbClr val="FFFF81"/>
                </a:gs>
                <a:gs pos="44000">
                  <a:srgbClr val="C98121"/>
                </a:gs>
                <a:gs pos="69000">
                  <a:srgbClr val="A04520"/>
                </a:gs>
                <a:gs pos="78000">
                  <a:srgbClr val="7E0000"/>
                </a:gs>
              </a:gsLst>
              <a:lin ang="12600000" scaled="0"/>
            </a:gradFill>
            <a:ln cap="sq">
              <a:solidFill>
                <a:schemeClr val="bg2">
                  <a:lumMod val="10000"/>
                </a:schemeClr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108000" tIns="0" rIns="108000" rtlCol="0" anchor="ctr" anchorCtr="0"/>
            <a:lstStyle/>
            <a:p>
              <a:pPr algn="ctr"/>
              <a:endParaRPr lang="it-IT" dirty="0"/>
            </a:p>
          </p:txBody>
        </p:sp>
      </p:grpSp>
      <p:sp>
        <p:nvSpPr>
          <p:cNvPr id="39" name="CasellaDiTesto 38"/>
          <p:cNvSpPr txBox="1"/>
          <p:nvPr/>
        </p:nvSpPr>
        <p:spPr>
          <a:xfrm>
            <a:off x="0" y="5262595"/>
            <a:ext cx="1656184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Na </a:t>
            </a:r>
            <a:r>
              <a:rPr lang="it-IT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vlasech</a:t>
            </a:r>
            <a:endParaRPr lang="it-IT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7932087" y="2491155"/>
            <a:ext cx="888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50 min.</a:t>
            </a:r>
            <a:endParaRPr lang="it-IT" dirty="0"/>
          </a:p>
        </p:txBody>
      </p:sp>
      <p:pic>
        <p:nvPicPr>
          <p:cNvPr id="34" name="Picture 3" descr="H:\CIT 0039\IMMAGINI PRODOTTI\tubo0039deco 0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9" y="3725213"/>
            <a:ext cx="1512169" cy="1639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" descr="H:\CIT 0039\IMMAGINI PRODOTTI\tubo0039deco 0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5" y="836712"/>
            <a:ext cx="1512169" cy="1639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26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28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038760"/>
              </p:ext>
            </p:extLst>
          </p:nvPr>
        </p:nvGraphicFramePr>
        <p:xfrm>
          <a:off x="1168037" y="3494929"/>
          <a:ext cx="2176213" cy="2926910"/>
        </p:xfrm>
        <a:graphic>
          <a:graphicData uri="http://schemas.openxmlformats.org/drawingml/2006/table">
            <a:tbl>
              <a:tblPr/>
              <a:tblGrid>
                <a:gridCol w="2176213"/>
              </a:tblGrid>
              <a:tr h="5692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ZESVĚTLENÍ PŘÍROZENÝCH VLASŮ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ZESVĚTLENÍ BARVENÝCH VLASŮ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311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ODSTRANĚNÍ BARVY A VYČIŠTĚNÍ 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706722"/>
              </p:ext>
            </p:extLst>
          </p:nvPr>
        </p:nvGraphicFramePr>
        <p:xfrm>
          <a:off x="3419872" y="3349857"/>
          <a:ext cx="1965611" cy="3500970"/>
        </p:xfrm>
        <a:graphic>
          <a:graphicData uri="http://schemas.openxmlformats.org/drawingml/2006/table">
            <a:tbl>
              <a:tblPr/>
              <a:tblGrid>
                <a:gridCol w="1965611"/>
              </a:tblGrid>
              <a:tr h="5692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KOMPAKTNÍ PRÁŠEK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RYCHLÉ</a:t>
                      </a: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2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Efektivní</a:t>
                      </a: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rychlé</a:t>
                      </a: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Efektivní</a:t>
                      </a: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rychlé</a:t>
                      </a: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1:2 </a:t>
                      </a: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krémovým</a:t>
                      </a: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aktiv</a:t>
                      </a: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á</a:t>
                      </a: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torem</a:t>
                      </a: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 </a:t>
                      </a: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šamponem</a:t>
                      </a: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694251"/>
              </p:ext>
            </p:extLst>
          </p:nvPr>
        </p:nvGraphicFramePr>
        <p:xfrm>
          <a:off x="5454609" y="3573015"/>
          <a:ext cx="2141727" cy="3294054"/>
        </p:xfrm>
        <a:graphic>
          <a:graphicData uri="http://schemas.openxmlformats.org/drawingml/2006/table">
            <a:tbl>
              <a:tblPr/>
              <a:tblGrid>
                <a:gridCol w="2141727"/>
              </a:tblGrid>
              <a:tr h="4351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ZESVĚTLUJÍCÍ KRÉM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69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KOSMETICKÉ</a:t>
                      </a: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8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Excelentní</a:t>
                      </a: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bezpečné</a:t>
                      </a: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94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Jemné</a:t>
                      </a: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 </a:t>
                      </a: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efektivní</a:t>
                      </a: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1:2 </a:t>
                      </a: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</a:t>
                      </a: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é</a:t>
                      </a: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movým</a:t>
                      </a: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aktiv</a:t>
                      </a: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á</a:t>
                      </a: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torem</a:t>
                      </a: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0" y="792634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t-I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it-I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ZESVĚTLUJÍCÍ SYSTÉMY</a:t>
            </a:r>
            <a:endParaRPr lang="it-IT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970754" name="Picture 2" descr="H:\CIT 0039\IMMAGINI PRODOTTI\deco polvere0039o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409" y="1628800"/>
            <a:ext cx="1610441" cy="184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0755" name="Picture 3" descr="H:\CIT 0039\IMMAGINI PRODOTTI\tubo0039deco 01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641" y="1761896"/>
            <a:ext cx="1512169" cy="1639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magine 1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95500" y="188640"/>
            <a:ext cx="5011738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 descr="logoG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361113"/>
            <a:ext cx="1042987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269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214282" y="2143100"/>
            <a:ext cx="8678198" cy="373417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833"/>
              </a:avLst>
            </a:prstTxWarp>
          </a:bodyPr>
          <a:lstStyle/>
          <a:p>
            <a:pPr algn="ctr">
              <a:defRPr/>
            </a:pPr>
            <a:r>
              <a:rPr lang="it-IT" sz="3600" b="1" kern="10" dirty="0">
                <a:ln w="19050">
                  <a:noFill/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it-IT" sz="2400" b="1" kern="10" dirty="0" err="1" smtClean="0">
                <a:ln w="19050">
                  <a:noFill/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Zesvětlení</a:t>
            </a:r>
            <a:r>
              <a:rPr lang="it-IT" sz="2400" b="1" kern="10" dirty="0" smtClean="0">
                <a:ln w="19050">
                  <a:noFill/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a  </a:t>
            </a:r>
          </a:p>
          <a:p>
            <a:pPr algn="ctr">
              <a:defRPr/>
            </a:pPr>
            <a:r>
              <a:rPr lang="it-IT" sz="2400" b="1" kern="10" dirty="0" err="1" smtClean="0">
                <a:ln w="19050">
                  <a:noFill/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Odstranění</a:t>
            </a:r>
            <a:endParaRPr lang="it-IT" sz="2400" b="1" kern="10" dirty="0" smtClean="0">
              <a:ln w="19050">
                <a:noFill/>
                <a:round/>
                <a:headEnd/>
                <a:tailEnd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>
              <a:defRPr/>
            </a:pPr>
            <a:r>
              <a:rPr lang="it-IT" sz="2400" b="1" kern="10" dirty="0" err="1" smtClean="0">
                <a:ln w="19050">
                  <a:noFill/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pigmentů</a:t>
            </a:r>
            <a:r>
              <a:rPr lang="it-IT" sz="2400" b="1" kern="10" dirty="0" smtClean="0">
                <a:ln w="19050">
                  <a:noFill/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</a:p>
        </p:txBody>
      </p:sp>
      <p:pic>
        <p:nvPicPr>
          <p:cNvPr id="3" name="Immagine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5500" y="403225"/>
            <a:ext cx="5011738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151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ttangolo 13"/>
          <p:cNvSpPr>
            <a:spLocks noChangeArrowheads="1"/>
          </p:cNvSpPr>
          <p:nvPr/>
        </p:nvSpPr>
        <p:spPr bwMode="auto">
          <a:xfrm>
            <a:off x="3419872" y="2683772"/>
            <a:ext cx="24482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it-IT" b="1" dirty="0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KRÉMOVÝ ZESVĚTLUJÍCÍ SYSTÉM</a:t>
            </a:r>
            <a:endParaRPr lang="it-IT" b="1" dirty="0">
              <a:solidFill>
                <a:schemeClr val="tx2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9" name="Rettangolo 13"/>
          <p:cNvSpPr>
            <a:spLocks noChangeArrowheads="1"/>
          </p:cNvSpPr>
          <p:nvPr/>
        </p:nvSpPr>
        <p:spPr bwMode="auto">
          <a:xfrm>
            <a:off x="107504" y="2420888"/>
            <a:ext cx="2850369" cy="1034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it-IT" b="1" dirty="0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VIACOLORE</a:t>
            </a:r>
          </a:p>
          <a:p>
            <a:pPr algn="ctr" eaLnBrk="0" hangingPunct="0">
              <a:spcBef>
                <a:spcPct val="20000"/>
              </a:spcBef>
            </a:pPr>
            <a:r>
              <a:rPr lang="it-IT" b="1" dirty="0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ODSTRANĚNÍ UMĚLÝCH </a:t>
            </a:r>
          </a:p>
          <a:p>
            <a:pPr algn="ctr" eaLnBrk="0" hangingPunct="0">
              <a:spcBef>
                <a:spcPct val="20000"/>
              </a:spcBef>
            </a:pPr>
            <a:r>
              <a:rPr lang="it-IT" b="1" dirty="0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PIGMENTŮ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-36512" y="1124744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t-IT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PRODUKTY</a:t>
            </a:r>
          </a:p>
        </p:txBody>
      </p:sp>
      <p:pic>
        <p:nvPicPr>
          <p:cNvPr id="972802" name="Picture 2" descr="H:\CIT 0039\IMMAGINI PRODOTTI\viacolore kit0039o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404" y="3420640"/>
            <a:ext cx="1597388" cy="2553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:\CIT 0039\IMMAGINI PRODOTTI\deco polvere0039o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809180"/>
            <a:ext cx="1868166" cy="2136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H:\CIT 0039\IMMAGINI PRODOTTI\tubo0039deco 01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359" y="3661791"/>
            <a:ext cx="2242777" cy="243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ttangolo 13"/>
          <p:cNvSpPr>
            <a:spLocks noChangeArrowheads="1"/>
          </p:cNvSpPr>
          <p:nvPr/>
        </p:nvSpPr>
        <p:spPr bwMode="auto">
          <a:xfrm>
            <a:off x="6156176" y="2661617"/>
            <a:ext cx="24482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it-IT" b="1" dirty="0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KOMPAKTNÍ ZESVĚTLUJÍCÍ SYSTÉM</a:t>
            </a:r>
            <a:endParaRPr lang="it-IT" b="1" dirty="0">
              <a:solidFill>
                <a:schemeClr val="tx2">
                  <a:lumMod val="50000"/>
                </a:schemeClr>
              </a:solidFill>
              <a:cs typeface="Arial" charset="0"/>
            </a:endParaRPr>
          </a:p>
        </p:txBody>
      </p:sp>
      <p:pic>
        <p:nvPicPr>
          <p:cNvPr id="17" name="Immagine 10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95500" y="691257"/>
            <a:ext cx="5011738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2" descr="logoG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361113"/>
            <a:ext cx="1042987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915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72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2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/>
      <p:bldP spid="9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:\CIT 0039\IMMAGINI PRODOTTI\viacolore kit0039o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748506"/>
            <a:ext cx="3312368" cy="529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magine 10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95500" y="403225"/>
            <a:ext cx="5011738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2" descr="logoG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361113"/>
            <a:ext cx="1042987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537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037"/>
          <p:cNvSpPr txBox="1">
            <a:spLocks noChangeArrowheads="1"/>
          </p:cNvSpPr>
          <p:nvPr/>
        </p:nvSpPr>
        <p:spPr bwMode="auto">
          <a:xfrm>
            <a:off x="971601" y="4149725"/>
            <a:ext cx="7200800" cy="89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it-IT" sz="2200" b="1" dirty="0" err="1" smtClean="0">
                <a:latin typeface="+mj-lt"/>
              </a:rPr>
              <a:t>První</a:t>
            </a:r>
            <a:r>
              <a:rPr lang="it-IT" sz="2200" b="1" dirty="0" smtClean="0">
                <a:latin typeface="+mj-lt"/>
              </a:rPr>
              <a:t> </a:t>
            </a:r>
            <a:r>
              <a:rPr lang="it-IT" sz="2200" b="1" dirty="0" err="1" smtClean="0">
                <a:latin typeface="+mj-lt"/>
              </a:rPr>
              <a:t>servis</a:t>
            </a:r>
            <a:r>
              <a:rPr lang="it-IT" sz="2200" b="1" dirty="0" smtClean="0">
                <a:latin typeface="+mj-lt"/>
              </a:rPr>
              <a:t> </a:t>
            </a:r>
            <a:r>
              <a:rPr lang="it-IT" sz="2200" b="1" dirty="0" err="1" smtClean="0">
                <a:latin typeface="+mj-lt"/>
              </a:rPr>
              <a:t>odstraňení</a:t>
            </a:r>
            <a:r>
              <a:rPr lang="it-IT" sz="2200" b="1" dirty="0" smtClean="0">
                <a:latin typeface="+mj-lt"/>
              </a:rPr>
              <a:t> </a:t>
            </a:r>
            <a:r>
              <a:rPr lang="it-IT" sz="2200" b="1" dirty="0" err="1" smtClean="0">
                <a:latin typeface="+mj-lt"/>
              </a:rPr>
              <a:t>umělých</a:t>
            </a:r>
            <a:r>
              <a:rPr lang="it-IT" sz="2200" b="1" dirty="0" smtClean="0">
                <a:latin typeface="+mj-lt"/>
              </a:rPr>
              <a:t> </a:t>
            </a:r>
            <a:r>
              <a:rPr lang="it-IT" sz="2200" b="1" dirty="0" err="1" smtClean="0">
                <a:latin typeface="+mj-lt"/>
              </a:rPr>
              <a:t>pigmentů</a:t>
            </a:r>
            <a:r>
              <a:rPr lang="it-IT" sz="2200" b="1" dirty="0">
                <a:latin typeface="+mj-lt"/>
              </a:rPr>
              <a:t> </a:t>
            </a:r>
            <a:r>
              <a:rPr lang="it-IT" sz="2200" b="1" dirty="0" err="1" smtClean="0">
                <a:latin typeface="+mj-lt"/>
              </a:rPr>
              <a:t>který</a:t>
            </a:r>
            <a:r>
              <a:rPr lang="it-IT" sz="2200" b="1" dirty="0" smtClean="0">
                <a:latin typeface="+mj-lt"/>
              </a:rPr>
              <a:t> </a:t>
            </a:r>
            <a:r>
              <a:rPr lang="it-IT" sz="2200" b="1" dirty="0" err="1" smtClean="0">
                <a:latin typeface="+mj-lt"/>
              </a:rPr>
              <a:t>udržuje</a:t>
            </a:r>
            <a:r>
              <a:rPr lang="it-IT" sz="2200" b="1" dirty="0" smtClean="0">
                <a:latin typeface="+mj-lt"/>
              </a:rPr>
              <a:t> </a:t>
            </a:r>
            <a:r>
              <a:rPr lang="it-IT" sz="2200" b="1" dirty="0" err="1" smtClean="0">
                <a:latin typeface="+mj-lt"/>
              </a:rPr>
              <a:t>krásu</a:t>
            </a:r>
            <a:r>
              <a:rPr lang="it-IT" sz="2200" b="1" dirty="0" smtClean="0">
                <a:latin typeface="+mj-lt"/>
              </a:rPr>
              <a:t> </a:t>
            </a:r>
            <a:r>
              <a:rPr lang="it-IT" sz="2200" b="1" dirty="0" err="1" smtClean="0">
                <a:latin typeface="+mj-lt"/>
              </a:rPr>
              <a:t>vlasu</a:t>
            </a:r>
            <a:r>
              <a:rPr lang="it-IT" sz="2200" b="1" dirty="0" smtClean="0">
                <a:latin typeface="+mj-lt"/>
              </a:rPr>
              <a:t> a </a:t>
            </a:r>
            <a:r>
              <a:rPr lang="it-IT" sz="2200" b="1" dirty="0" err="1" smtClean="0">
                <a:latin typeface="+mj-lt"/>
              </a:rPr>
              <a:t>krásu</a:t>
            </a:r>
            <a:r>
              <a:rPr lang="it-IT" sz="2200" b="1" dirty="0" smtClean="0">
                <a:latin typeface="+mj-lt"/>
              </a:rPr>
              <a:t> </a:t>
            </a:r>
            <a:r>
              <a:rPr lang="it-IT" sz="2200" b="1" dirty="0" err="1" smtClean="0">
                <a:latin typeface="+mj-lt"/>
              </a:rPr>
              <a:t>barvy</a:t>
            </a:r>
            <a:endParaRPr lang="it-IT" sz="2200" b="1" dirty="0">
              <a:latin typeface="+mj-lt"/>
            </a:endParaRPr>
          </a:p>
        </p:txBody>
      </p:sp>
      <p:sp>
        <p:nvSpPr>
          <p:cNvPr id="7" name="Text Box 1034"/>
          <p:cNvSpPr txBox="1">
            <a:spLocks noChangeArrowheads="1"/>
          </p:cNvSpPr>
          <p:nvPr/>
        </p:nvSpPr>
        <p:spPr bwMode="auto">
          <a:xfrm>
            <a:off x="827584" y="2087563"/>
            <a:ext cx="5473204" cy="168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  <a:buFontTx/>
              <a:buChar char="•"/>
            </a:pPr>
            <a:r>
              <a:rPr lang="it-IT" sz="2200" b="1" dirty="0">
                <a:latin typeface="+mj-lt"/>
              </a:rPr>
              <a:t> </a:t>
            </a:r>
            <a:r>
              <a:rPr lang="it-IT" sz="2200" b="1" dirty="0" err="1" smtClean="0">
                <a:latin typeface="+mj-lt"/>
              </a:rPr>
              <a:t>odstaňuje</a:t>
            </a:r>
            <a:r>
              <a:rPr lang="it-IT" sz="2200" b="1" dirty="0" smtClean="0">
                <a:latin typeface="+mj-lt"/>
              </a:rPr>
              <a:t> </a:t>
            </a:r>
            <a:r>
              <a:rPr lang="it-IT" sz="2200" b="1" dirty="0" err="1" smtClean="0">
                <a:latin typeface="+mj-lt"/>
              </a:rPr>
              <a:t>tmavé</a:t>
            </a:r>
            <a:r>
              <a:rPr lang="it-IT" sz="2200" b="1" dirty="0" smtClean="0">
                <a:latin typeface="+mj-lt"/>
              </a:rPr>
              <a:t> </a:t>
            </a:r>
            <a:r>
              <a:rPr lang="it-IT" sz="2200" b="1" dirty="0" err="1" smtClean="0">
                <a:latin typeface="+mj-lt"/>
              </a:rPr>
              <a:t>přechody</a:t>
            </a:r>
            <a:r>
              <a:rPr lang="it-IT" sz="2200" b="1" dirty="0" smtClean="0">
                <a:latin typeface="+mj-lt"/>
              </a:rPr>
              <a:t> </a:t>
            </a:r>
            <a:r>
              <a:rPr lang="it-IT" sz="2200" b="1" dirty="0" err="1" smtClean="0">
                <a:latin typeface="+mj-lt"/>
              </a:rPr>
              <a:t>barvy</a:t>
            </a:r>
            <a:endParaRPr lang="it-IT" sz="2200" b="1" dirty="0">
              <a:latin typeface="+mj-lt"/>
            </a:endParaRPr>
          </a:p>
          <a:p>
            <a:pPr>
              <a:lnSpc>
                <a:spcPct val="160000"/>
              </a:lnSpc>
              <a:buFontTx/>
              <a:buChar char="•"/>
            </a:pPr>
            <a:r>
              <a:rPr lang="it-IT" sz="2200" b="1" dirty="0">
                <a:latin typeface="+mj-lt"/>
              </a:rPr>
              <a:t> </a:t>
            </a:r>
            <a:r>
              <a:rPr lang="it-IT" sz="2200" b="1" dirty="0" err="1" smtClean="0">
                <a:latin typeface="+mj-lt"/>
              </a:rPr>
              <a:t>odstraňuje</a:t>
            </a:r>
            <a:r>
              <a:rPr lang="it-IT" sz="2200" b="1" dirty="0" smtClean="0">
                <a:latin typeface="+mj-lt"/>
              </a:rPr>
              <a:t> </a:t>
            </a:r>
            <a:r>
              <a:rPr lang="it-IT" sz="2200" b="1" dirty="0" err="1" smtClean="0">
                <a:latin typeface="+mj-lt"/>
              </a:rPr>
              <a:t>nežádoucí</a:t>
            </a:r>
            <a:r>
              <a:rPr lang="it-IT" sz="2200" b="1" dirty="0" smtClean="0">
                <a:latin typeface="+mj-lt"/>
              </a:rPr>
              <a:t> </a:t>
            </a:r>
            <a:r>
              <a:rPr lang="it-IT" sz="2200" b="1" dirty="0" err="1" smtClean="0">
                <a:latin typeface="+mj-lt"/>
              </a:rPr>
              <a:t>zbytky</a:t>
            </a:r>
            <a:r>
              <a:rPr lang="it-IT" sz="2200" b="1" dirty="0" smtClean="0">
                <a:latin typeface="+mj-lt"/>
              </a:rPr>
              <a:t> </a:t>
            </a:r>
            <a:r>
              <a:rPr lang="it-IT" sz="2200" b="1" dirty="0" err="1" smtClean="0">
                <a:latin typeface="+mj-lt"/>
              </a:rPr>
              <a:t>barvy</a:t>
            </a:r>
            <a:r>
              <a:rPr lang="it-IT" sz="2200" b="1" dirty="0" smtClean="0">
                <a:latin typeface="+mj-lt"/>
              </a:rPr>
              <a:t>  </a:t>
            </a:r>
            <a:endParaRPr lang="it-IT" sz="2200" b="1" dirty="0">
              <a:latin typeface="+mj-lt"/>
            </a:endParaRPr>
          </a:p>
          <a:p>
            <a:pPr>
              <a:lnSpc>
                <a:spcPct val="160000"/>
              </a:lnSpc>
              <a:buFontTx/>
              <a:buChar char="•"/>
            </a:pPr>
            <a:r>
              <a:rPr lang="it-IT" sz="2200" b="1" dirty="0">
                <a:latin typeface="+mj-lt"/>
              </a:rPr>
              <a:t> </a:t>
            </a:r>
            <a:r>
              <a:rPr lang="it-IT" sz="2200" b="1" dirty="0" err="1" smtClean="0">
                <a:latin typeface="+mj-lt"/>
              </a:rPr>
              <a:t>odstraňuje</a:t>
            </a:r>
            <a:r>
              <a:rPr lang="it-IT" sz="2200" b="1" dirty="0" smtClean="0">
                <a:latin typeface="+mj-lt"/>
              </a:rPr>
              <a:t> </a:t>
            </a:r>
            <a:r>
              <a:rPr lang="it-IT" sz="2200" b="1" dirty="0" err="1" smtClean="0">
                <a:latin typeface="+mj-lt"/>
              </a:rPr>
              <a:t>tmavou</a:t>
            </a:r>
            <a:r>
              <a:rPr lang="it-IT" sz="2200" b="1" dirty="0" smtClean="0">
                <a:latin typeface="+mj-lt"/>
              </a:rPr>
              <a:t> </a:t>
            </a:r>
            <a:r>
              <a:rPr lang="it-IT" sz="2200" b="1" dirty="0" err="1" smtClean="0">
                <a:latin typeface="+mj-lt"/>
              </a:rPr>
              <a:t>barvu</a:t>
            </a:r>
            <a:endParaRPr lang="it-IT" sz="2200" b="1" dirty="0">
              <a:latin typeface="+mj-lt"/>
            </a:endParaRPr>
          </a:p>
        </p:txBody>
      </p:sp>
      <p:pic>
        <p:nvPicPr>
          <p:cNvPr id="10" name="Immagine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5500" y="403225"/>
            <a:ext cx="5011738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 descr="logoG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361113"/>
            <a:ext cx="1042987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939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9" name="Text Box 5"/>
          <p:cNvSpPr txBox="1">
            <a:spLocks noChangeArrowheads="1"/>
          </p:cNvSpPr>
          <p:nvPr/>
        </p:nvSpPr>
        <p:spPr bwMode="auto">
          <a:xfrm>
            <a:off x="3024336" y="3448819"/>
            <a:ext cx="608416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>
                    <a:alpha val="38823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it-IT" sz="2200" b="1" dirty="0" err="1" smtClean="0">
                <a:solidFill>
                  <a:schemeClr val="tx1"/>
                </a:solidFill>
                <a:latin typeface="+mj-lt"/>
              </a:rPr>
              <a:t>Připraví</a:t>
            </a:r>
            <a:r>
              <a:rPr lang="it-IT" sz="22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t-IT" sz="2200" b="1" dirty="0" err="1" smtClean="0">
                <a:solidFill>
                  <a:schemeClr val="tx1"/>
                </a:solidFill>
                <a:latin typeface="+mj-lt"/>
              </a:rPr>
              <a:t>vlasy</a:t>
            </a:r>
            <a:r>
              <a:rPr lang="it-IT" sz="22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t-IT" sz="2200" b="1" dirty="0" err="1" smtClean="0">
                <a:solidFill>
                  <a:schemeClr val="tx1"/>
                </a:solidFill>
                <a:latin typeface="+mj-lt"/>
              </a:rPr>
              <a:t>na</a:t>
            </a:r>
            <a:r>
              <a:rPr lang="it-IT" sz="22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t-IT" sz="2200" b="1" dirty="0" err="1" smtClean="0">
                <a:solidFill>
                  <a:schemeClr val="tx1"/>
                </a:solidFill>
                <a:latin typeface="+mj-lt"/>
              </a:rPr>
              <a:t>světlý</a:t>
            </a:r>
            <a:r>
              <a:rPr lang="it-IT" sz="22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t-IT" sz="2200" b="1" dirty="0" err="1" smtClean="0">
                <a:solidFill>
                  <a:schemeClr val="tx1"/>
                </a:solidFill>
                <a:latin typeface="+mj-lt"/>
              </a:rPr>
              <a:t>odstín</a:t>
            </a:r>
            <a:r>
              <a:rPr lang="it-IT" sz="22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t-IT" sz="2200" b="1" dirty="0" err="1" smtClean="0">
                <a:solidFill>
                  <a:schemeClr val="tx1"/>
                </a:solidFill>
                <a:latin typeface="+mj-lt"/>
              </a:rPr>
              <a:t>barvy</a:t>
            </a:r>
            <a:r>
              <a:rPr lang="it-IT" sz="2200" b="1" dirty="0" smtClean="0">
                <a:solidFill>
                  <a:schemeClr val="tx1"/>
                </a:solidFill>
                <a:latin typeface="+mj-lt"/>
              </a:rPr>
              <a:t>.</a:t>
            </a:r>
            <a:endParaRPr lang="it-IT" sz="2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5830" name="Text Box 6"/>
          <p:cNvSpPr txBox="1">
            <a:spLocks noChangeArrowheads="1"/>
          </p:cNvSpPr>
          <p:nvPr/>
        </p:nvSpPr>
        <p:spPr bwMode="auto">
          <a:xfrm>
            <a:off x="2952328" y="2420888"/>
            <a:ext cx="608416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>
                    <a:alpha val="38823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it-IT" sz="22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it-IT" sz="2200" b="1" dirty="0" err="1" smtClean="0">
                <a:solidFill>
                  <a:schemeClr val="tx1"/>
                </a:solidFill>
                <a:latin typeface="+mj-lt"/>
              </a:rPr>
              <a:t>Eliminuje</a:t>
            </a:r>
            <a:r>
              <a:rPr lang="it-IT" sz="22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t-IT" sz="2200" b="1" dirty="0" err="1" smtClean="0">
                <a:solidFill>
                  <a:schemeClr val="tx1"/>
                </a:solidFill>
                <a:latin typeface="+mj-lt"/>
              </a:rPr>
              <a:t>tmavé</a:t>
            </a:r>
            <a:r>
              <a:rPr lang="it-IT" sz="22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t-IT" sz="2200" b="1" dirty="0" err="1" smtClean="0">
                <a:solidFill>
                  <a:schemeClr val="tx1"/>
                </a:solidFill>
                <a:latin typeface="+mj-lt"/>
              </a:rPr>
              <a:t>barvy</a:t>
            </a:r>
            <a:r>
              <a:rPr lang="it-IT" sz="2200" b="1" dirty="0" smtClean="0">
                <a:solidFill>
                  <a:schemeClr val="tx1"/>
                </a:solidFill>
                <a:latin typeface="+mj-lt"/>
              </a:rPr>
              <a:t>.</a:t>
            </a:r>
            <a:endParaRPr lang="it-IT" sz="2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5831" name="Text Box 7"/>
          <p:cNvSpPr txBox="1">
            <a:spLocks noChangeArrowheads="1"/>
          </p:cNvSpPr>
          <p:nvPr/>
        </p:nvSpPr>
        <p:spPr bwMode="auto">
          <a:xfrm>
            <a:off x="3023319" y="4437112"/>
            <a:ext cx="608416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it-IT" sz="2200" b="1" dirty="0" err="1" smtClean="0">
                <a:solidFill>
                  <a:schemeClr val="tx1"/>
                </a:solidFill>
                <a:latin typeface="+mj-lt"/>
              </a:rPr>
              <a:t>Eliminuje</a:t>
            </a:r>
            <a:r>
              <a:rPr lang="it-IT" sz="22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t-IT" sz="2200" b="1" dirty="0" err="1" smtClean="0">
                <a:solidFill>
                  <a:schemeClr val="tx1"/>
                </a:solidFill>
                <a:latin typeface="+mj-lt"/>
              </a:rPr>
              <a:t>nežádoucí</a:t>
            </a:r>
            <a:r>
              <a:rPr lang="it-IT" sz="22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t-IT" sz="2200" b="1" dirty="0" err="1" smtClean="0">
                <a:solidFill>
                  <a:schemeClr val="tx1"/>
                </a:solidFill>
                <a:latin typeface="+mj-lt"/>
              </a:rPr>
              <a:t>podtóny</a:t>
            </a:r>
            <a:r>
              <a:rPr lang="it-IT" sz="2200" b="1" dirty="0" smtClean="0">
                <a:solidFill>
                  <a:schemeClr val="tx1"/>
                </a:solidFill>
                <a:latin typeface="+mj-lt"/>
              </a:rPr>
              <a:t> a </a:t>
            </a:r>
            <a:r>
              <a:rPr lang="it-IT" sz="2200" b="1" dirty="0" err="1" smtClean="0">
                <a:solidFill>
                  <a:schemeClr val="tx1"/>
                </a:solidFill>
                <a:latin typeface="+mj-lt"/>
              </a:rPr>
              <a:t>nežádoucí</a:t>
            </a:r>
            <a:r>
              <a:rPr lang="it-IT" sz="22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t-IT" sz="2200" b="1" dirty="0" err="1" smtClean="0">
                <a:solidFill>
                  <a:schemeClr val="tx1"/>
                </a:solidFill>
                <a:latin typeface="+mj-lt"/>
              </a:rPr>
              <a:t>výsledky</a:t>
            </a:r>
            <a:r>
              <a:rPr lang="it-IT" sz="22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t-IT" sz="2200" b="1" dirty="0" err="1" smtClean="0">
                <a:solidFill>
                  <a:schemeClr val="tx1"/>
                </a:solidFill>
                <a:latin typeface="+mj-lt"/>
              </a:rPr>
              <a:t>barvení</a:t>
            </a:r>
            <a:r>
              <a:rPr lang="it-IT" sz="2200" b="1" dirty="0" smtClean="0">
                <a:solidFill>
                  <a:schemeClr val="tx1"/>
                </a:solidFill>
                <a:latin typeface="+mj-lt"/>
              </a:rPr>
              <a:t>. </a:t>
            </a:r>
            <a:endParaRPr lang="it-IT" sz="22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48" name="Picture 12" descr="logoG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361113"/>
            <a:ext cx="1042987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5500" y="403225"/>
            <a:ext cx="5011738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H:\CIT 0039\IMMAGINI PRODOTTI\viacolore kit0039o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69789"/>
            <a:ext cx="2242858" cy="3585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40597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9" grpId="0"/>
      <p:bldP spid="205830" grpId="0"/>
      <p:bldP spid="2058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8" name="Picture 12" descr="logoG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361113"/>
            <a:ext cx="1042987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5500" y="403225"/>
            <a:ext cx="5011738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H:\CIT 0039\IMMAGINI PRODOTTI\viacolore kit0039o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700808"/>
            <a:ext cx="2242858" cy="3585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683568" y="2132013"/>
            <a:ext cx="5472757" cy="266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160000"/>
              </a:lnSpc>
              <a:spcBef>
                <a:spcPct val="20000"/>
              </a:spcBef>
              <a:buFontTx/>
              <a:buChar char="•"/>
            </a:pPr>
            <a:r>
              <a:rPr lang="it-IT" sz="2200" b="1" dirty="0" err="1" smtClean="0"/>
              <a:t>Pomůže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Vám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s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rychlou</a:t>
            </a:r>
            <a:r>
              <a:rPr lang="it-IT" sz="2200" b="1" dirty="0" smtClean="0">
                <a:solidFill>
                  <a:schemeClr val="tx1"/>
                </a:solidFill>
              </a:rPr>
              <a:t> KOREKCÍ  </a:t>
            </a:r>
            <a:r>
              <a:rPr lang="it-IT" sz="2200" b="1" dirty="0" err="1" smtClean="0">
                <a:solidFill>
                  <a:schemeClr val="tx1"/>
                </a:solidFill>
              </a:rPr>
              <a:t>nebo</a:t>
            </a:r>
            <a:r>
              <a:rPr lang="it-IT" sz="2200" b="1" dirty="0" smtClean="0">
                <a:solidFill>
                  <a:schemeClr val="tx1"/>
                </a:solidFill>
              </a:rPr>
              <a:t> ELIMINACÍ </a:t>
            </a:r>
            <a:r>
              <a:rPr lang="it-IT" sz="2200" b="1" dirty="0" err="1" smtClean="0">
                <a:solidFill>
                  <a:schemeClr val="tx1"/>
                </a:solidFill>
              </a:rPr>
              <a:t>specifických</a:t>
            </a:r>
            <a:r>
              <a:rPr lang="it-IT" sz="2200" b="1" dirty="0" smtClean="0">
                <a:solidFill>
                  <a:schemeClr val="tx1"/>
                </a:solidFill>
              </a:rPr>
              <a:t> </a:t>
            </a:r>
            <a:r>
              <a:rPr lang="it-IT" sz="2200" b="1" dirty="0" err="1" smtClean="0">
                <a:solidFill>
                  <a:schemeClr val="tx1"/>
                </a:solidFill>
              </a:rPr>
              <a:t>barevných</a:t>
            </a:r>
            <a:r>
              <a:rPr lang="it-IT" sz="2200" b="1" dirty="0" smtClean="0">
                <a:solidFill>
                  <a:schemeClr val="tx1"/>
                </a:solidFill>
              </a:rPr>
              <a:t> </a:t>
            </a:r>
            <a:r>
              <a:rPr lang="it-IT" sz="2200" b="1" dirty="0" err="1" smtClean="0">
                <a:solidFill>
                  <a:schemeClr val="tx1"/>
                </a:solidFill>
              </a:rPr>
              <a:t>odlelsků</a:t>
            </a:r>
            <a:r>
              <a:rPr lang="it-IT" sz="2200" b="1" dirty="0" smtClean="0">
                <a:solidFill>
                  <a:schemeClr val="tx1"/>
                </a:solidFill>
              </a:rPr>
              <a:t> </a:t>
            </a:r>
            <a:r>
              <a:rPr lang="it-IT" sz="2200" b="1" dirty="0" err="1" smtClean="0">
                <a:solidFill>
                  <a:schemeClr val="tx1"/>
                </a:solidFill>
              </a:rPr>
              <a:t>bez</a:t>
            </a:r>
            <a:r>
              <a:rPr lang="it-IT" sz="2200" b="1" dirty="0" smtClean="0">
                <a:solidFill>
                  <a:schemeClr val="tx1"/>
                </a:solidFill>
              </a:rPr>
              <a:t> </a:t>
            </a:r>
            <a:r>
              <a:rPr lang="it-IT" sz="2200" b="1" dirty="0" err="1" smtClean="0">
                <a:solidFill>
                  <a:schemeClr val="tx1"/>
                </a:solidFill>
              </a:rPr>
              <a:t>narušení</a:t>
            </a:r>
            <a:r>
              <a:rPr lang="it-IT" sz="2200" b="1" dirty="0" smtClean="0">
                <a:solidFill>
                  <a:schemeClr val="tx1"/>
                </a:solidFill>
              </a:rPr>
              <a:t> </a:t>
            </a:r>
            <a:r>
              <a:rPr lang="it-IT" sz="2200" b="1" dirty="0" err="1" smtClean="0">
                <a:solidFill>
                  <a:schemeClr val="tx1"/>
                </a:solidFill>
              </a:rPr>
              <a:t>vlasů</a:t>
            </a:r>
            <a:r>
              <a:rPr lang="it-IT" sz="2200" b="1" dirty="0" smtClean="0">
                <a:solidFill>
                  <a:schemeClr val="tx1"/>
                </a:solidFill>
              </a:rPr>
              <a:t>. </a:t>
            </a:r>
            <a:endParaRPr lang="it-IT" sz="2200" b="1" dirty="0">
              <a:solidFill>
                <a:schemeClr val="tx1"/>
              </a:solidFill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468925" y="5222875"/>
            <a:ext cx="66240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it-IT" sz="2200" b="1" dirty="0" smtClean="0"/>
              <a:t>Pro </a:t>
            </a:r>
            <a:r>
              <a:rPr lang="it-IT" sz="2200" b="1" dirty="0" err="1" smtClean="0"/>
              <a:t>kompletní</a:t>
            </a:r>
            <a:r>
              <a:rPr lang="it-IT" sz="2200" b="1" dirty="0" smtClean="0"/>
              <a:t> a </a:t>
            </a:r>
            <a:r>
              <a:rPr lang="it-IT" sz="2200" b="1" dirty="0" err="1" smtClean="0"/>
              <a:t>částečnou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korekci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kosmetické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barvy</a:t>
            </a:r>
            <a:r>
              <a:rPr lang="it-IT" sz="2200" b="1" dirty="0" smtClean="0"/>
              <a:t>.</a:t>
            </a:r>
            <a:r>
              <a:rPr lang="it-IT" sz="2200" b="1" dirty="0" smtClean="0">
                <a:solidFill>
                  <a:schemeClr val="tx1"/>
                </a:solidFill>
              </a:rPr>
              <a:t> </a:t>
            </a:r>
            <a:endParaRPr lang="it-IT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8444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8" name="Picture 12" descr="logoG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361113"/>
            <a:ext cx="1042987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5500" y="403225"/>
            <a:ext cx="5011738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H:\CIT 0039\IMMAGINI PRODOTTI\viacolore kit0039o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071" y="1268760"/>
            <a:ext cx="2242858" cy="3585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492500" y="1980183"/>
            <a:ext cx="5400675" cy="2239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it-IT" sz="1800" b="1" i="1" dirty="0" err="1" smtClean="0">
                <a:solidFill>
                  <a:schemeClr val="accent2"/>
                </a:solidFill>
              </a:rPr>
              <a:t>Redukuje</a:t>
            </a:r>
            <a:r>
              <a:rPr lang="it-IT" sz="1800" b="1" i="1" dirty="0" smtClean="0">
                <a:solidFill>
                  <a:schemeClr val="accent2"/>
                </a:solidFill>
              </a:rPr>
              <a:t> </a:t>
            </a:r>
            <a:r>
              <a:rPr lang="it-IT" sz="1800" b="1" i="1" dirty="0" err="1" smtClean="0">
                <a:solidFill>
                  <a:schemeClr val="accent2"/>
                </a:solidFill>
              </a:rPr>
              <a:t>kosmetické</a:t>
            </a:r>
            <a:r>
              <a:rPr lang="it-IT" sz="1800" b="1" i="1" dirty="0" smtClean="0">
                <a:solidFill>
                  <a:schemeClr val="accent2"/>
                </a:solidFill>
              </a:rPr>
              <a:t> </a:t>
            </a:r>
            <a:r>
              <a:rPr lang="it-IT" sz="1800" b="1" i="1" dirty="0" err="1" smtClean="0">
                <a:solidFill>
                  <a:schemeClr val="accent2"/>
                </a:solidFill>
              </a:rPr>
              <a:t>pigmenty</a:t>
            </a:r>
            <a:r>
              <a:rPr lang="it-IT" sz="1800" b="1" i="1" dirty="0" smtClean="0">
                <a:solidFill>
                  <a:schemeClr val="accent2"/>
                </a:solidFill>
              </a:rPr>
              <a:t>.</a:t>
            </a:r>
            <a:endParaRPr lang="it-IT" sz="1800" b="1" i="1" dirty="0">
              <a:solidFill>
                <a:schemeClr val="accent2"/>
              </a:solidFill>
            </a:endParaRP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dirty="0" err="1" smtClean="0"/>
              <a:t>Vrací</a:t>
            </a:r>
            <a:r>
              <a:rPr lang="en-US" dirty="0" smtClean="0"/>
              <a:t> </a:t>
            </a:r>
            <a:r>
              <a:rPr lang="en-US" dirty="0" err="1" smtClean="0"/>
              <a:t>nazpátek</a:t>
            </a:r>
            <a:r>
              <a:rPr lang="en-US" dirty="0" smtClean="0"/>
              <a:t> </a:t>
            </a:r>
            <a:r>
              <a:rPr lang="en-US" dirty="0" err="1" smtClean="0"/>
              <a:t>oxidační</a:t>
            </a:r>
            <a:r>
              <a:rPr lang="en-US" dirty="0" smtClean="0"/>
              <a:t> </a:t>
            </a:r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 smtClean="0"/>
              <a:t>kosmetické</a:t>
            </a:r>
            <a:r>
              <a:rPr lang="en-US" dirty="0" smtClean="0"/>
              <a:t> </a:t>
            </a:r>
            <a:r>
              <a:rPr lang="en-US" dirty="0" err="1" smtClean="0"/>
              <a:t>barvy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narušuje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molekulární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vazby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mezi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pigmenty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barvy</a:t>
            </a:r>
            <a:r>
              <a:rPr lang="en-US" sz="1800" dirty="0" smtClean="0">
                <a:solidFill>
                  <a:schemeClr val="tx1"/>
                </a:solidFill>
              </a:rPr>
              <a:t> a </a:t>
            </a:r>
            <a:r>
              <a:rPr lang="en-US" sz="1800" dirty="0" err="1" smtClean="0">
                <a:solidFill>
                  <a:schemeClr val="tx1"/>
                </a:solidFill>
              </a:rPr>
              <a:t>vlasovým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vláknem</a:t>
            </a:r>
            <a:r>
              <a:rPr lang="en-US" sz="1800" dirty="0" smtClean="0">
                <a:solidFill>
                  <a:schemeClr val="tx1"/>
                </a:solidFill>
              </a:rPr>
              <a:t> a </a:t>
            </a:r>
            <a:r>
              <a:rPr lang="en-US" sz="1800" dirty="0" err="1" smtClean="0">
                <a:solidFill>
                  <a:schemeClr val="tx1"/>
                </a:solidFill>
              </a:rPr>
              <a:t>mění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jejich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velikost</a:t>
            </a:r>
            <a:r>
              <a:rPr lang="en-US" sz="1800" dirty="0" smtClean="0">
                <a:solidFill>
                  <a:schemeClr val="tx1"/>
                </a:solidFill>
              </a:rPr>
              <a:t>. 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it-IT" u="sng" dirty="0" err="1" smtClean="0"/>
              <a:t>Nemění</a:t>
            </a:r>
            <a:r>
              <a:rPr lang="it-IT" u="sng" dirty="0" smtClean="0"/>
              <a:t> </a:t>
            </a:r>
            <a:r>
              <a:rPr lang="it-IT" u="sng" dirty="0" err="1" smtClean="0"/>
              <a:t>přirozený</a:t>
            </a:r>
            <a:r>
              <a:rPr lang="it-IT" u="sng" dirty="0" smtClean="0"/>
              <a:t> </a:t>
            </a:r>
            <a:r>
              <a:rPr lang="it-IT" u="sng" dirty="0" err="1" smtClean="0"/>
              <a:t>odstín</a:t>
            </a:r>
            <a:r>
              <a:rPr lang="it-IT" u="sng" dirty="0" smtClean="0"/>
              <a:t> </a:t>
            </a:r>
            <a:r>
              <a:rPr lang="it-IT" u="sng" dirty="0" err="1" smtClean="0"/>
              <a:t>barvy</a:t>
            </a:r>
            <a:r>
              <a:rPr lang="it-IT" sz="1800" u="sng" dirty="0" smtClean="0">
                <a:solidFill>
                  <a:schemeClr val="tx1"/>
                </a:solidFill>
              </a:rPr>
              <a:t>.</a:t>
            </a:r>
            <a:endParaRPr lang="it-IT" sz="1800" u="sng" dirty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it-IT" u="sng" dirty="0" err="1" smtClean="0"/>
              <a:t>Nemění</a:t>
            </a:r>
            <a:r>
              <a:rPr lang="it-IT" u="sng" dirty="0" smtClean="0"/>
              <a:t> </a:t>
            </a:r>
            <a:r>
              <a:rPr lang="it-IT" u="sng" dirty="0" err="1" smtClean="0"/>
              <a:t>strukturu</a:t>
            </a:r>
            <a:r>
              <a:rPr lang="it-IT" u="sng" dirty="0" smtClean="0"/>
              <a:t> </a:t>
            </a:r>
            <a:r>
              <a:rPr lang="it-IT" u="sng" dirty="0" err="1" smtClean="0"/>
              <a:t>vlasu</a:t>
            </a:r>
            <a:r>
              <a:rPr lang="it-IT" sz="1800" u="sng" dirty="0" smtClean="0">
                <a:solidFill>
                  <a:schemeClr val="tx1"/>
                </a:solidFill>
              </a:rPr>
              <a:t>.</a:t>
            </a:r>
            <a:endParaRPr lang="it-IT" sz="1800" u="sng" dirty="0">
              <a:solidFill>
                <a:schemeClr val="tx1"/>
              </a:solidFill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0" y="4887689"/>
            <a:ext cx="9143999" cy="900246"/>
          </a:xfrm>
          <a:prstGeom prst="rect">
            <a:avLst/>
          </a:prstGeom>
          <a:solidFill>
            <a:srgbClr val="FFFFFF">
              <a:alpha val="4196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it-IT" sz="1800" b="1" dirty="0" err="1" smtClean="0">
                <a:solidFill>
                  <a:schemeClr val="tx1"/>
                </a:solidFill>
              </a:rPr>
              <a:t>Zvýší</a:t>
            </a:r>
            <a:r>
              <a:rPr lang="it-IT" sz="1800" b="1" dirty="0" smtClean="0">
                <a:solidFill>
                  <a:schemeClr val="tx1"/>
                </a:solidFill>
              </a:rPr>
              <a:t> </a:t>
            </a:r>
            <a:r>
              <a:rPr lang="it-IT" sz="1800" b="1" dirty="0" err="1" smtClean="0">
                <a:solidFill>
                  <a:schemeClr val="tx1"/>
                </a:solidFill>
              </a:rPr>
              <a:t>počet</a:t>
            </a:r>
            <a:r>
              <a:rPr lang="it-IT" sz="1800" b="1" dirty="0" smtClean="0">
                <a:solidFill>
                  <a:schemeClr val="tx1"/>
                </a:solidFill>
              </a:rPr>
              <a:t> a </a:t>
            </a:r>
            <a:r>
              <a:rPr lang="it-IT" sz="1800" b="1" dirty="0" err="1" smtClean="0">
                <a:solidFill>
                  <a:schemeClr val="tx1"/>
                </a:solidFill>
              </a:rPr>
              <a:t>kvalitu</a:t>
            </a:r>
            <a:r>
              <a:rPr lang="it-IT" sz="1800" b="1" dirty="0" smtClean="0">
                <a:solidFill>
                  <a:schemeClr val="tx1"/>
                </a:solidFill>
              </a:rPr>
              <a:t>  </a:t>
            </a:r>
            <a:r>
              <a:rPr lang="it-IT" sz="1800" b="1" dirty="0" err="1" smtClean="0">
                <a:solidFill>
                  <a:schemeClr val="tx1"/>
                </a:solidFill>
              </a:rPr>
              <a:t>servisu</a:t>
            </a:r>
            <a:r>
              <a:rPr lang="it-IT" sz="1800" b="1" dirty="0" smtClean="0">
                <a:solidFill>
                  <a:schemeClr val="tx1"/>
                </a:solidFill>
              </a:rPr>
              <a:t> </a:t>
            </a:r>
            <a:r>
              <a:rPr lang="it-IT" sz="1800" b="1" dirty="0" err="1" smtClean="0">
                <a:solidFill>
                  <a:schemeClr val="tx1"/>
                </a:solidFill>
              </a:rPr>
              <a:t>barvení</a:t>
            </a:r>
            <a:r>
              <a:rPr lang="it-IT" sz="1800" b="1" dirty="0">
                <a:solidFill>
                  <a:schemeClr val="tx1"/>
                </a:solidFill>
              </a:rPr>
              <a:t>.</a:t>
            </a:r>
            <a:r>
              <a:rPr lang="it-IT" sz="1800" b="1" dirty="0" smtClean="0">
                <a:solidFill>
                  <a:schemeClr val="tx1"/>
                </a:solidFill>
              </a:rPr>
              <a:t> </a:t>
            </a:r>
            <a:endParaRPr lang="it-IT" sz="18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it-IT" sz="1800" b="1" dirty="0" err="1" smtClean="0">
                <a:solidFill>
                  <a:schemeClr val="tx1"/>
                </a:solidFill>
              </a:rPr>
              <a:t>Zvýší</a:t>
            </a:r>
            <a:r>
              <a:rPr lang="it-IT" sz="1800" b="1" dirty="0" smtClean="0">
                <a:solidFill>
                  <a:schemeClr val="tx1"/>
                </a:solidFill>
              </a:rPr>
              <a:t> </a:t>
            </a:r>
            <a:r>
              <a:rPr lang="it-IT" sz="1800" b="1" dirty="0" err="1" smtClean="0">
                <a:solidFill>
                  <a:schemeClr val="tx1"/>
                </a:solidFill>
              </a:rPr>
              <a:t>profesionalitu</a:t>
            </a:r>
            <a:r>
              <a:rPr lang="it-IT" sz="1800" b="1" dirty="0" smtClean="0">
                <a:solidFill>
                  <a:schemeClr val="tx1"/>
                </a:solidFill>
              </a:rPr>
              <a:t> a </a:t>
            </a:r>
            <a:r>
              <a:rPr lang="it-IT" sz="1800" b="1" dirty="0" err="1" smtClean="0">
                <a:solidFill>
                  <a:schemeClr val="tx1"/>
                </a:solidFill>
              </a:rPr>
              <a:t>kvalitu</a:t>
            </a:r>
            <a:r>
              <a:rPr lang="it-IT" sz="1800" b="1" dirty="0" smtClean="0">
                <a:solidFill>
                  <a:schemeClr val="tx1"/>
                </a:solidFill>
              </a:rPr>
              <a:t> </a:t>
            </a:r>
            <a:r>
              <a:rPr lang="it-IT" sz="1800" b="1" dirty="0" err="1" smtClean="0">
                <a:solidFill>
                  <a:schemeClr val="tx1"/>
                </a:solidFill>
              </a:rPr>
              <a:t>barvy</a:t>
            </a:r>
            <a:r>
              <a:rPr lang="it-IT" sz="1800" b="1" dirty="0" smtClean="0">
                <a:solidFill>
                  <a:schemeClr val="tx1"/>
                </a:solidFill>
              </a:rPr>
              <a:t>.</a:t>
            </a:r>
            <a:endParaRPr lang="it-IT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1357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175" y="5013325"/>
            <a:ext cx="1020763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3573463"/>
            <a:ext cx="1020762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5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349500"/>
            <a:ext cx="1020762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125538"/>
            <a:ext cx="1020762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4022" name="Text Box 6"/>
          <p:cNvSpPr txBox="1">
            <a:spLocks noChangeArrowheads="1"/>
          </p:cNvSpPr>
          <p:nvPr/>
        </p:nvSpPr>
        <p:spPr bwMode="auto">
          <a:xfrm>
            <a:off x="468313" y="1439863"/>
            <a:ext cx="55451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sz="1200" b="1" dirty="0">
                <a:solidFill>
                  <a:schemeClr val="tx1"/>
                </a:solidFill>
                <a:latin typeface="Arial" charset="0"/>
              </a:rPr>
              <a:t>1) 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Barva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obsahuje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2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elementy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:</a:t>
            </a:r>
            <a:endParaRPr lang="it-IT" sz="1200" b="1" dirty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lnSpc>
                <a:spcPct val="100000"/>
              </a:lnSpc>
            </a:pP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Amoniak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a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různé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komponenty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které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na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začátku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nejsou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barevné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. </a:t>
            </a:r>
            <a:endParaRPr lang="it-IT" sz="12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7115175" y="1773238"/>
            <a:ext cx="192088" cy="14446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7380288" y="1700213"/>
            <a:ext cx="215900" cy="14446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6875463" y="1557338"/>
            <a:ext cx="215900" cy="28733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4026" name="Text Box 10"/>
          <p:cNvSpPr txBox="1">
            <a:spLocks noChangeArrowheads="1"/>
          </p:cNvSpPr>
          <p:nvPr/>
        </p:nvSpPr>
        <p:spPr bwMode="auto">
          <a:xfrm>
            <a:off x="2052638" y="2822575"/>
            <a:ext cx="64801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sz="1200" b="1" dirty="0">
                <a:solidFill>
                  <a:schemeClr val="tx1"/>
                </a:solidFill>
                <a:latin typeface="Arial" charset="0"/>
              </a:rPr>
              <a:t>2) 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AMONIAK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otevírá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kutikulu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vlasů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, a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komponenty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 se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mezitím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dostávají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do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vnitřní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struktury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vlasů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shlukují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se a poté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přilnou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ke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keratinu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a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vytvoří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makromolekulu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která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se 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díky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své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velikosti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udržuje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ve </a:t>
            </a:r>
            <a:r>
              <a:rPr lang="en-US" sz="1200" b="1" dirty="0" err="1" smtClean="0">
                <a:solidFill>
                  <a:schemeClr val="tx1"/>
                </a:solidFill>
                <a:latin typeface="Arial" charset="0"/>
              </a:rPr>
              <a:t>vlasu</a:t>
            </a:r>
            <a:r>
              <a:rPr lang="en-US" sz="1200" b="1" dirty="0" smtClean="0">
                <a:solidFill>
                  <a:schemeClr val="tx1"/>
                </a:solidFill>
                <a:latin typeface="Arial" charset="0"/>
              </a:rPr>
              <a:t>.</a:t>
            </a:r>
            <a:endParaRPr lang="it-IT" sz="1200" b="1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14027" name="Group 11"/>
          <p:cNvGrpSpPr>
            <a:grpSpLocks/>
          </p:cNvGrpSpPr>
          <p:nvPr/>
        </p:nvGrpSpPr>
        <p:grpSpPr bwMode="auto">
          <a:xfrm>
            <a:off x="179388" y="3573463"/>
            <a:ext cx="504825" cy="217487"/>
            <a:chOff x="113" y="2251"/>
            <a:chExt cx="318" cy="137"/>
          </a:xfrm>
        </p:grpSpPr>
        <p:sp>
          <p:nvSpPr>
            <p:cNvPr id="15415" name="AutoShape 12"/>
            <p:cNvSpPr>
              <a:spLocks noChangeArrowheads="1"/>
            </p:cNvSpPr>
            <p:nvPr/>
          </p:nvSpPr>
          <p:spPr bwMode="auto">
            <a:xfrm>
              <a:off x="173" y="2342"/>
              <a:ext cx="121" cy="46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416" name="Oval 13"/>
            <p:cNvSpPr>
              <a:spLocks noChangeArrowheads="1"/>
            </p:cNvSpPr>
            <p:nvPr/>
          </p:nvSpPr>
          <p:spPr bwMode="auto">
            <a:xfrm>
              <a:off x="295" y="2296"/>
              <a:ext cx="136" cy="4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417" name="AutoShape 14"/>
            <p:cNvSpPr>
              <a:spLocks noChangeArrowheads="1"/>
            </p:cNvSpPr>
            <p:nvPr/>
          </p:nvSpPr>
          <p:spPr bwMode="auto">
            <a:xfrm>
              <a:off x="113" y="2251"/>
              <a:ext cx="136" cy="91"/>
            </a:xfrm>
            <a:prstGeom prst="diamond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14031" name="Line 15"/>
          <p:cNvSpPr>
            <a:spLocks noChangeShapeType="1"/>
          </p:cNvSpPr>
          <p:nvPr/>
        </p:nvSpPr>
        <p:spPr bwMode="auto">
          <a:xfrm flipV="1">
            <a:off x="539750" y="3141663"/>
            <a:ext cx="576263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214032" name="Group 16"/>
          <p:cNvGrpSpPr>
            <a:grpSpLocks/>
          </p:cNvGrpSpPr>
          <p:nvPr/>
        </p:nvGrpSpPr>
        <p:grpSpPr bwMode="auto">
          <a:xfrm>
            <a:off x="1116013" y="2924175"/>
            <a:ext cx="358775" cy="217488"/>
            <a:chOff x="1202" y="2069"/>
            <a:chExt cx="226" cy="137"/>
          </a:xfrm>
        </p:grpSpPr>
        <p:sp>
          <p:nvSpPr>
            <p:cNvPr id="15412" name="AutoShape 17"/>
            <p:cNvSpPr>
              <a:spLocks noChangeArrowheads="1"/>
            </p:cNvSpPr>
            <p:nvPr/>
          </p:nvSpPr>
          <p:spPr bwMode="auto">
            <a:xfrm>
              <a:off x="1216" y="2160"/>
              <a:ext cx="121" cy="46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413" name="Oval 18"/>
            <p:cNvSpPr>
              <a:spLocks noChangeArrowheads="1"/>
            </p:cNvSpPr>
            <p:nvPr/>
          </p:nvSpPr>
          <p:spPr bwMode="auto">
            <a:xfrm>
              <a:off x="1292" y="2114"/>
              <a:ext cx="136" cy="46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414" name="AutoShape 19"/>
            <p:cNvSpPr>
              <a:spLocks noChangeArrowheads="1"/>
            </p:cNvSpPr>
            <p:nvPr/>
          </p:nvSpPr>
          <p:spPr bwMode="auto">
            <a:xfrm>
              <a:off x="1202" y="2069"/>
              <a:ext cx="136" cy="91"/>
            </a:xfrm>
            <a:prstGeom prst="diamond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14036" name="Group 20"/>
          <p:cNvGrpSpPr>
            <a:grpSpLocks/>
          </p:cNvGrpSpPr>
          <p:nvPr/>
        </p:nvGrpSpPr>
        <p:grpSpPr bwMode="auto">
          <a:xfrm>
            <a:off x="1476375" y="3068638"/>
            <a:ext cx="2419350" cy="790575"/>
            <a:chOff x="930" y="1934"/>
            <a:chExt cx="1524" cy="498"/>
          </a:xfrm>
        </p:grpSpPr>
        <p:sp>
          <p:nvSpPr>
            <p:cNvPr id="15401" name="Line 21"/>
            <p:cNvSpPr>
              <a:spLocks noChangeShapeType="1"/>
            </p:cNvSpPr>
            <p:nvPr/>
          </p:nvSpPr>
          <p:spPr bwMode="auto">
            <a:xfrm>
              <a:off x="930" y="1934"/>
              <a:ext cx="362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15402" name="Group 22"/>
            <p:cNvGrpSpPr>
              <a:grpSpLocks/>
            </p:cNvGrpSpPr>
            <p:nvPr/>
          </p:nvGrpSpPr>
          <p:grpSpPr bwMode="auto">
            <a:xfrm>
              <a:off x="1318" y="2160"/>
              <a:ext cx="1136" cy="272"/>
              <a:chOff x="1792" y="2431"/>
              <a:chExt cx="1136" cy="272"/>
            </a:xfrm>
          </p:grpSpPr>
          <p:grpSp>
            <p:nvGrpSpPr>
              <p:cNvPr id="15403" name="Group 23"/>
              <p:cNvGrpSpPr>
                <a:grpSpLocks/>
              </p:cNvGrpSpPr>
              <p:nvPr/>
            </p:nvGrpSpPr>
            <p:grpSpPr bwMode="auto">
              <a:xfrm>
                <a:off x="1792" y="2431"/>
                <a:ext cx="226" cy="137"/>
                <a:chOff x="1202" y="2069"/>
                <a:chExt cx="226" cy="137"/>
              </a:xfrm>
            </p:grpSpPr>
            <p:sp>
              <p:nvSpPr>
                <p:cNvPr id="15409" name="AutoShape 24"/>
                <p:cNvSpPr>
                  <a:spLocks noChangeArrowheads="1"/>
                </p:cNvSpPr>
                <p:nvPr/>
              </p:nvSpPr>
              <p:spPr bwMode="auto">
                <a:xfrm>
                  <a:off x="1216" y="2160"/>
                  <a:ext cx="121" cy="4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FF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5410" name="Oval 25"/>
                <p:cNvSpPr>
                  <a:spLocks noChangeArrowheads="1"/>
                </p:cNvSpPr>
                <p:nvPr/>
              </p:nvSpPr>
              <p:spPr bwMode="auto">
                <a:xfrm>
                  <a:off x="1292" y="2114"/>
                  <a:ext cx="136" cy="46"/>
                </a:xfrm>
                <a:prstGeom prst="ellipse">
                  <a:avLst/>
                </a:prstGeom>
                <a:solidFill>
                  <a:srgbClr val="FFFF00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5411" name="AutoShape 26"/>
                <p:cNvSpPr>
                  <a:spLocks noChangeArrowheads="1"/>
                </p:cNvSpPr>
                <p:nvPr/>
              </p:nvSpPr>
              <p:spPr bwMode="auto">
                <a:xfrm>
                  <a:off x="1202" y="2069"/>
                  <a:ext cx="136" cy="91"/>
                </a:xfrm>
                <a:prstGeom prst="diamond">
                  <a:avLst/>
                </a:prstGeom>
                <a:solidFill>
                  <a:srgbClr val="FF0000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15404" name="Group 27"/>
              <p:cNvGrpSpPr>
                <a:grpSpLocks/>
              </p:cNvGrpSpPr>
              <p:nvPr/>
            </p:nvGrpSpPr>
            <p:grpSpPr bwMode="auto">
              <a:xfrm>
                <a:off x="1883" y="2522"/>
                <a:ext cx="226" cy="137"/>
                <a:chOff x="1202" y="2069"/>
                <a:chExt cx="226" cy="137"/>
              </a:xfrm>
            </p:grpSpPr>
            <p:sp>
              <p:nvSpPr>
                <p:cNvPr id="15406" name="AutoShape 28"/>
                <p:cNvSpPr>
                  <a:spLocks noChangeArrowheads="1"/>
                </p:cNvSpPr>
                <p:nvPr/>
              </p:nvSpPr>
              <p:spPr bwMode="auto">
                <a:xfrm>
                  <a:off x="1216" y="2160"/>
                  <a:ext cx="121" cy="4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FF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5407" name="Oval 29"/>
                <p:cNvSpPr>
                  <a:spLocks noChangeArrowheads="1"/>
                </p:cNvSpPr>
                <p:nvPr/>
              </p:nvSpPr>
              <p:spPr bwMode="auto">
                <a:xfrm>
                  <a:off x="1292" y="2114"/>
                  <a:ext cx="136" cy="46"/>
                </a:xfrm>
                <a:prstGeom prst="ellipse">
                  <a:avLst/>
                </a:prstGeom>
                <a:solidFill>
                  <a:srgbClr val="FFFF00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5408" name="AutoShape 30"/>
                <p:cNvSpPr>
                  <a:spLocks noChangeArrowheads="1"/>
                </p:cNvSpPr>
                <p:nvPr/>
              </p:nvSpPr>
              <p:spPr bwMode="auto">
                <a:xfrm>
                  <a:off x="1202" y="2069"/>
                  <a:ext cx="136" cy="91"/>
                </a:xfrm>
                <a:prstGeom prst="diamond">
                  <a:avLst/>
                </a:prstGeom>
                <a:solidFill>
                  <a:srgbClr val="FF0000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15405" name="Text Box 31"/>
              <p:cNvSpPr txBox="1">
                <a:spLocks noChangeArrowheads="1"/>
              </p:cNvSpPr>
              <p:nvPr/>
            </p:nvSpPr>
            <p:spPr bwMode="auto">
              <a:xfrm>
                <a:off x="2200" y="2549"/>
                <a:ext cx="728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3399"/>
                    </a:solidFill>
                    <a:latin typeface="Verdana" pitchFamily="34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3399"/>
                    </a:solidFill>
                    <a:latin typeface="Verdana" pitchFamily="34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3399"/>
                    </a:solidFill>
                    <a:latin typeface="Verdana" pitchFamily="34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3399"/>
                    </a:solidFill>
                    <a:latin typeface="Verdana" pitchFamily="34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3399"/>
                    </a:solidFill>
                    <a:latin typeface="Verdana" pitchFamily="34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7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rgbClr val="003399"/>
                    </a:solidFill>
                    <a:latin typeface="Verdana" pitchFamily="34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7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rgbClr val="003399"/>
                    </a:solidFill>
                    <a:latin typeface="Verdana" pitchFamily="34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7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rgbClr val="003399"/>
                    </a:solidFill>
                    <a:latin typeface="Verdana" pitchFamily="34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70000"/>
                  </a:lnSpc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rgbClr val="003399"/>
                    </a:solidFill>
                    <a:latin typeface="Verdana" pitchFamily="34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it-IT" sz="1000" b="1">
                    <a:solidFill>
                      <a:srgbClr val="FF0000"/>
                    </a:solidFill>
                    <a:latin typeface="Tahoma" pitchFamily="34" charset="0"/>
                  </a:rPr>
                  <a:t>macromolecule</a:t>
                </a:r>
              </a:p>
            </p:txBody>
          </p:sp>
        </p:grpSp>
      </p:grpSp>
      <p:grpSp>
        <p:nvGrpSpPr>
          <p:cNvPr id="15375" name="Group 32"/>
          <p:cNvGrpSpPr>
            <a:grpSpLocks/>
          </p:cNvGrpSpPr>
          <p:nvPr/>
        </p:nvGrpSpPr>
        <p:grpSpPr bwMode="auto">
          <a:xfrm>
            <a:off x="7956550" y="4005263"/>
            <a:ext cx="431800" cy="361950"/>
            <a:chOff x="2815" y="2885"/>
            <a:chExt cx="317" cy="228"/>
          </a:xfrm>
        </p:grpSpPr>
        <p:grpSp>
          <p:nvGrpSpPr>
            <p:cNvPr id="15393" name="Group 33"/>
            <p:cNvGrpSpPr>
              <a:grpSpLocks/>
            </p:cNvGrpSpPr>
            <p:nvPr/>
          </p:nvGrpSpPr>
          <p:grpSpPr bwMode="auto">
            <a:xfrm>
              <a:off x="2815" y="2885"/>
              <a:ext cx="226" cy="137"/>
              <a:chOff x="1202" y="2069"/>
              <a:chExt cx="226" cy="137"/>
            </a:xfrm>
          </p:grpSpPr>
          <p:sp>
            <p:nvSpPr>
              <p:cNvPr id="15398" name="AutoShape 34"/>
              <p:cNvSpPr>
                <a:spLocks noChangeArrowheads="1"/>
              </p:cNvSpPr>
              <p:nvPr/>
            </p:nvSpPr>
            <p:spPr bwMode="auto">
              <a:xfrm>
                <a:off x="1216" y="2160"/>
                <a:ext cx="121" cy="46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5399" name="Oval 35"/>
              <p:cNvSpPr>
                <a:spLocks noChangeArrowheads="1"/>
              </p:cNvSpPr>
              <p:nvPr/>
            </p:nvSpPr>
            <p:spPr bwMode="auto">
              <a:xfrm>
                <a:off x="1292" y="2114"/>
                <a:ext cx="136" cy="46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5400" name="AutoShape 36"/>
              <p:cNvSpPr>
                <a:spLocks noChangeArrowheads="1"/>
              </p:cNvSpPr>
              <p:nvPr/>
            </p:nvSpPr>
            <p:spPr bwMode="auto">
              <a:xfrm>
                <a:off x="1202" y="2069"/>
                <a:ext cx="136" cy="91"/>
              </a:xfrm>
              <a:prstGeom prst="diamond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5394" name="Group 37"/>
            <p:cNvGrpSpPr>
              <a:grpSpLocks/>
            </p:cNvGrpSpPr>
            <p:nvPr/>
          </p:nvGrpSpPr>
          <p:grpSpPr bwMode="auto">
            <a:xfrm>
              <a:off x="2906" y="2976"/>
              <a:ext cx="226" cy="137"/>
              <a:chOff x="1202" y="2069"/>
              <a:chExt cx="226" cy="137"/>
            </a:xfrm>
          </p:grpSpPr>
          <p:sp>
            <p:nvSpPr>
              <p:cNvPr id="15395" name="AutoShape 38"/>
              <p:cNvSpPr>
                <a:spLocks noChangeArrowheads="1"/>
              </p:cNvSpPr>
              <p:nvPr/>
            </p:nvSpPr>
            <p:spPr bwMode="auto">
              <a:xfrm>
                <a:off x="1216" y="2160"/>
                <a:ext cx="121" cy="46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5396" name="Oval 39"/>
              <p:cNvSpPr>
                <a:spLocks noChangeArrowheads="1"/>
              </p:cNvSpPr>
              <p:nvPr/>
            </p:nvSpPr>
            <p:spPr bwMode="auto">
              <a:xfrm>
                <a:off x="1292" y="2114"/>
                <a:ext cx="136" cy="46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5397" name="AutoShape 40"/>
              <p:cNvSpPr>
                <a:spLocks noChangeArrowheads="1"/>
              </p:cNvSpPr>
              <p:nvPr/>
            </p:nvSpPr>
            <p:spPr bwMode="auto">
              <a:xfrm>
                <a:off x="1202" y="2069"/>
                <a:ext cx="136" cy="91"/>
              </a:xfrm>
              <a:prstGeom prst="diamond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sp>
        <p:nvSpPr>
          <p:cNvPr id="214057" name="Text Box 41"/>
          <p:cNvSpPr txBox="1">
            <a:spLocks noChangeArrowheads="1"/>
          </p:cNvSpPr>
          <p:nvPr/>
        </p:nvSpPr>
        <p:spPr bwMode="auto">
          <a:xfrm>
            <a:off x="1187450" y="4195763"/>
            <a:ext cx="64801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sz="1200" b="1" dirty="0">
                <a:solidFill>
                  <a:schemeClr val="tx1"/>
                </a:solidFill>
                <a:latin typeface="Arial" charset="0"/>
              </a:rPr>
              <a:t>3) </a:t>
            </a:r>
            <a:r>
              <a:rPr lang="it-IT" sz="1200" b="1" dirty="0" err="1">
                <a:solidFill>
                  <a:schemeClr val="tx1"/>
                </a:solidFill>
                <a:latin typeface="Arial" charset="0"/>
              </a:rPr>
              <a:t>Sos</a:t>
            </a:r>
            <a:r>
              <a:rPr lang="it-IT" sz="12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200" b="1" dirty="0" err="1">
                <a:solidFill>
                  <a:schemeClr val="tx1"/>
                </a:solidFill>
                <a:latin typeface="Arial" charset="0"/>
              </a:rPr>
              <a:t>Hair</a:t>
            </a:r>
            <a:r>
              <a:rPr lang="it-IT" sz="1200" b="1" dirty="0">
                <a:solidFill>
                  <a:schemeClr val="tx1"/>
                </a:solidFill>
                <a:latin typeface="Arial" charset="0"/>
              </a:rPr>
              <a:t> Color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Remover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rozpojuje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makromolekuly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zpátky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na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malé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komponenty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. </a:t>
            </a:r>
            <a:endParaRPr lang="it-IT" sz="1200" b="1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14058" name="Picture 42" descr="j023373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13104">
            <a:off x="7991475" y="3897313"/>
            <a:ext cx="86518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4059" name="Text Box 43"/>
          <p:cNvSpPr txBox="1">
            <a:spLocks noChangeArrowheads="1"/>
          </p:cNvSpPr>
          <p:nvPr/>
        </p:nvSpPr>
        <p:spPr bwMode="auto">
          <a:xfrm>
            <a:off x="34925" y="5229225"/>
            <a:ext cx="25209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sz="1200" b="1" dirty="0">
                <a:solidFill>
                  <a:schemeClr val="tx1"/>
                </a:solidFill>
                <a:latin typeface="Arial" charset="0"/>
              </a:rPr>
              <a:t>4) 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Po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ukončení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doby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působení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200" b="1" dirty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je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důležité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vlasy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důkladně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vypláchnout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.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Vypláchnutím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se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eliminují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všechny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zbylé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komponenty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z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chemeClr val="tx1"/>
                </a:solidFill>
                <a:latin typeface="Arial" charset="0"/>
              </a:rPr>
              <a:t>vlasů</a:t>
            </a:r>
            <a:r>
              <a:rPr lang="it-IT" sz="1200" b="1" dirty="0" smtClean="0">
                <a:solidFill>
                  <a:schemeClr val="tx1"/>
                </a:solidFill>
                <a:latin typeface="Arial" charset="0"/>
              </a:rPr>
              <a:t>.</a:t>
            </a:r>
            <a:endParaRPr lang="it-IT" sz="1200" b="1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14060" name="Picture 44" descr="j0350349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12" b="59947"/>
          <a:stretch>
            <a:fillRect/>
          </a:stretch>
        </p:blipFill>
        <p:spPr bwMode="auto">
          <a:xfrm>
            <a:off x="3203575" y="4903788"/>
            <a:ext cx="720725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80" name="Group 45"/>
          <p:cNvGrpSpPr>
            <a:grpSpLocks/>
          </p:cNvGrpSpPr>
          <p:nvPr/>
        </p:nvGrpSpPr>
        <p:grpSpPr bwMode="auto">
          <a:xfrm>
            <a:off x="2987675" y="5661025"/>
            <a:ext cx="358775" cy="217488"/>
            <a:chOff x="1202" y="2069"/>
            <a:chExt cx="226" cy="137"/>
          </a:xfrm>
        </p:grpSpPr>
        <p:sp>
          <p:nvSpPr>
            <p:cNvPr id="15390" name="AutoShape 46"/>
            <p:cNvSpPr>
              <a:spLocks noChangeArrowheads="1"/>
            </p:cNvSpPr>
            <p:nvPr/>
          </p:nvSpPr>
          <p:spPr bwMode="auto">
            <a:xfrm>
              <a:off x="1216" y="2160"/>
              <a:ext cx="121" cy="46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391" name="Oval 47"/>
            <p:cNvSpPr>
              <a:spLocks noChangeArrowheads="1"/>
            </p:cNvSpPr>
            <p:nvPr/>
          </p:nvSpPr>
          <p:spPr bwMode="auto">
            <a:xfrm>
              <a:off x="1292" y="2114"/>
              <a:ext cx="136" cy="46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392" name="AutoShape 48"/>
            <p:cNvSpPr>
              <a:spLocks noChangeArrowheads="1"/>
            </p:cNvSpPr>
            <p:nvPr/>
          </p:nvSpPr>
          <p:spPr bwMode="auto">
            <a:xfrm>
              <a:off x="1202" y="2069"/>
              <a:ext cx="136" cy="91"/>
            </a:xfrm>
            <a:prstGeom prst="diamond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14065" name="AutoShape 49"/>
          <p:cNvSpPr>
            <a:spLocks noChangeArrowheads="1"/>
          </p:cNvSpPr>
          <p:nvPr/>
        </p:nvSpPr>
        <p:spPr bwMode="auto">
          <a:xfrm>
            <a:off x="3563938" y="6164263"/>
            <a:ext cx="192087" cy="73025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4066" name="Oval 50"/>
          <p:cNvSpPr>
            <a:spLocks noChangeArrowheads="1"/>
          </p:cNvSpPr>
          <p:nvPr/>
        </p:nvSpPr>
        <p:spPr bwMode="auto">
          <a:xfrm>
            <a:off x="3924300" y="6092825"/>
            <a:ext cx="215900" cy="73025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4067" name="AutoShape 51"/>
          <p:cNvSpPr>
            <a:spLocks noChangeArrowheads="1"/>
          </p:cNvSpPr>
          <p:nvPr/>
        </p:nvSpPr>
        <p:spPr bwMode="auto">
          <a:xfrm>
            <a:off x="3995738" y="5805488"/>
            <a:ext cx="215900" cy="144462"/>
          </a:xfrm>
          <a:prstGeom prst="diamond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4068" name="Line 52"/>
          <p:cNvSpPr>
            <a:spLocks noChangeShapeType="1"/>
          </p:cNvSpPr>
          <p:nvPr/>
        </p:nvSpPr>
        <p:spPr bwMode="auto">
          <a:xfrm>
            <a:off x="3419475" y="5805488"/>
            <a:ext cx="28892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4069" name="Text Box 53"/>
          <p:cNvSpPr txBox="1">
            <a:spLocks noChangeArrowheads="1"/>
          </p:cNvSpPr>
          <p:nvPr/>
        </p:nvSpPr>
        <p:spPr bwMode="auto">
          <a:xfrm>
            <a:off x="4714875" y="5229225"/>
            <a:ext cx="2520950" cy="10156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3399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sz="1200" b="1" dirty="0">
                <a:solidFill>
                  <a:srgbClr val="FF0000"/>
                </a:solidFill>
                <a:latin typeface="Arial" charset="0"/>
              </a:rPr>
              <a:t>5)  </a:t>
            </a:r>
            <a:r>
              <a:rPr lang="it-IT" sz="1200" b="1" dirty="0" smtClean="0">
                <a:solidFill>
                  <a:srgbClr val="FF0000"/>
                </a:solidFill>
                <a:latin typeface="Arial" charset="0"/>
              </a:rPr>
              <a:t>Po </a:t>
            </a:r>
            <a:r>
              <a:rPr lang="it-IT" sz="1200" b="1" dirty="0" err="1" smtClean="0">
                <a:solidFill>
                  <a:srgbClr val="FF0000"/>
                </a:solidFill>
                <a:latin typeface="Arial" charset="0"/>
              </a:rPr>
              <a:t>vypláchnutí</a:t>
            </a:r>
            <a:r>
              <a:rPr lang="it-IT" sz="12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rgbClr val="FF0000"/>
                </a:solidFill>
                <a:latin typeface="Arial" charset="0"/>
              </a:rPr>
              <a:t>doporučujeme</a:t>
            </a:r>
            <a:r>
              <a:rPr lang="it-IT" sz="12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rgbClr val="FF0000"/>
                </a:solidFill>
                <a:latin typeface="Arial" charset="0"/>
              </a:rPr>
              <a:t>aplikovat</a:t>
            </a:r>
            <a:r>
              <a:rPr lang="it-IT" sz="12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rgbClr val="FF0000"/>
                </a:solidFill>
                <a:latin typeface="Arial" charset="0"/>
              </a:rPr>
              <a:t>slabí</a:t>
            </a:r>
            <a:r>
              <a:rPr lang="it-IT" sz="12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rgbClr val="FF0000"/>
                </a:solidFill>
                <a:latin typeface="Arial" charset="0"/>
              </a:rPr>
              <a:t>oxidant</a:t>
            </a:r>
            <a:r>
              <a:rPr lang="it-IT" sz="1200" b="1" dirty="0" smtClean="0">
                <a:solidFill>
                  <a:srgbClr val="FF0000"/>
                </a:solidFill>
                <a:latin typeface="Arial" charset="0"/>
              </a:rPr>
              <a:t> pro </a:t>
            </a:r>
            <a:r>
              <a:rPr lang="it-IT" sz="1200" b="1" dirty="0" err="1" smtClean="0">
                <a:solidFill>
                  <a:srgbClr val="FF0000"/>
                </a:solidFill>
                <a:latin typeface="Arial" charset="0"/>
              </a:rPr>
              <a:t>neutralizaci</a:t>
            </a:r>
            <a:r>
              <a:rPr lang="it-IT" sz="1200" b="1" dirty="0" smtClean="0">
                <a:solidFill>
                  <a:srgbClr val="FF0000"/>
                </a:solidFill>
                <a:latin typeface="Arial" charset="0"/>
              </a:rPr>
              <a:t> a </a:t>
            </a:r>
            <a:r>
              <a:rPr lang="it-IT" sz="1200" b="1" dirty="0" err="1" smtClean="0">
                <a:solidFill>
                  <a:srgbClr val="FF0000"/>
                </a:solidFill>
                <a:latin typeface="Arial" charset="0"/>
              </a:rPr>
              <a:t>zafixování</a:t>
            </a:r>
            <a:r>
              <a:rPr lang="it-IT" sz="12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rgbClr val="FF0000"/>
                </a:solidFill>
                <a:latin typeface="Arial" charset="0"/>
              </a:rPr>
              <a:t>procesu</a:t>
            </a:r>
            <a:r>
              <a:rPr lang="it-IT" sz="12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rgbClr val="FF0000"/>
                </a:solidFill>
                <a:latin typeface="Arial" charset="0"/>
              </a:rPr>
              <a:t>odstranění</a:t>
            </a:r>
            <a:r>
              <a:rPr lang="it-IT" sz="12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rgbClr val="FF0000"/>
                </a:solidFill>
                <a:latin typeface="Arial" charset="0"/>
              </a:rPr>
              <a:t>umělých</a:t>
            </a:r>
            <a:r>
              <a:rPr lang="it-IT" sz="12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it-IT" sz="1200" b="1" dirty="0" err="1" smtClean="0">
                <a:solidFill>
                  <a:srgbClr val="FF0000"/>
                </a:solidFill>
                <a:latin typeface="Arial" charset="0"/>
              </a:rPr>
              <a:t>pigmentů</a:t>
            </a:r>
            <a:r>
              <a:rPr lang="it-IT" sz="1200" b="1" dirty="0" smtClean="0">
                <a:solidFill>
                  <a:srgbClr val="FF0000"/>
                </a:solidFill>
                <a:latin typeface="Arial" charset="0"/>
              </a:rPr>
              <a:t>.</a:t>
            </a:r>
            <a:endParaRPr lang="it-IT" sz="12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14077" name="Rectangle 61"/>
          <p:cNvSpPr>
            <a:spLocks noChangeArrowheads="1"/>
          </p:cNvSpPr>
          <p:nvPr/>
        </p:nvSpPr>
        <p:spPr bwMode="auto">
          <a:xfrm>
            <a:off x="274638" y="336550"/>
            <a:ext cx="861784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it-IT" sz="4400" dirty="0" smtClean="0">
                <a:latin typeface="Arial" charset="0"/>
              </a:rPr>
              <a:t>JAK PRACUJE</a:t>
            </a:r>
            <a:r>
              <a:rPr lang="it-IT" sz="3200" dirty="0" smtClean="0">
                <a:solidFill>
                  <a:srgbClr val="FF6600"/>
                </a:solidFill>
                <a:latin typeface="Arial" charset="0"/>
              </a:rPr>
              <a:t> </a:t>
            </a:r>
            <a:r>
              <a:rPr lang="it-IT" sz="3200" b="1" dirty="0" smtClean="0">
                <a:solidFill>
                  <a:srgbClr val="FF6600"/>
                </a:solidFill>
                <a:latin typeface="Arial" charset="0"/>
              </a:rPr>
              <a:t>VIACOLORE</a:t>
            </a:r>
            <a:endParaRPr lang="it-IT" sz="3200" b="1" dirty="0">
              <a:solidFill>
                <a:srgbClr val="FF6600"/>
              </a:solidFill>
              <a:latin typeface="Arial" charset="0"/>
            </a:endParaRPr>
          </a:p>
        </p:txBody>
      </p:sp>
      <p:pic>
        <p:nvPicPr>
          <p:cNvPr id="15388" name="Picture 63" descr="logoG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361113"/>
            <a:ext cx="1042987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18626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4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4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4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4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4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4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4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4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4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4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4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4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4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4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4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4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4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4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2" grpId="0"/>
      <p:bldP spid="214026" grpId="0"/>
      <p:bldP spid="214031" grpId="0" animBg="1"/>
      <p:bldP spid="214057" grpId="0"/>
      <p:bldP spid="214059" grpId="0"/>
      <p:bldP spid="214065" grpId="0" animBg="1"/>
      <p:bldP spid="214066" grpId="0" animBg="1"/>
      <p:bldP spid="214067" grpId="0" animBg="1"/>
      <p:bldP spid="214068" grpId="0" animBg="1"/>
      <p:bldP spid="214069" grpId="0" animBg="1"/>
      <p:bldP spid="214077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1260</Words>
  <Application>Microsoft Macintosh PowerPoint</Application>
  <PresentationFormat>On-screen Show (4:3)</PresentationFormat>
  <Paragraphs>185</Paragraphs>
  <Slides>18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miscelazione miscelazione</dc:creator>
  <cp:lastModifiedBy>Ingrid Kadlecova</cp:lastModifiedBy>
  <cp:revision>12</cp:revision>
  <dcterms:created xsi:type="dcterms:W3CDTF">2014-07-30T05:41:02Z</dcterms:created>
  <dcterms:modified xsi:type="dcterms:W3CDTF">2014-08-26T09:45:03Z</dcterms:modified>
</cp:coreProperties>
</file>